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Roboto" panose="02000000000000000000" pitchFamily="2" charset="0"/>
      <p:regular r:id="rId40"/>
      <p:bold r:id="rId41"/>
      <p:italic r:id="rId42"/>
      <p:boldItalic r:id="rId43"/>
    </p:embeddedFont>
    <p:embeddedFont>
      <p:font typeface="Source Sans Pro" panose="020B0503030403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1" roundtripDataSignature="AMtx7mhJ0SdurjF+1E/Tt+5w4qmF0kjiY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7A8C"/>
    <a:srgbClr val="008568"/>
    <a:srgbClr val="009E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9" d="100"/>
          <a:sy n="129" d="100"/>
        </p:scale>
        <p:origin x="138" y="4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8" Type="http://schemas.openxmlformats.org/officeDocument/2006/relationships/slide" Target="slides/slide7.xml"/><Relationship Id="rId51"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95000"/>
              </a:lnSpc>
              <a:spcBef>
                <a:spcPts val="90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sv-FI" b="0" i="0" u="none"/>
              <a:t>As for the technical requirements of the data, is the data sound enough to enable varying utilizations in the future? Or if the data has to be fixed technically speaking, does the expected value of data outweigh the costs arising from fixing the data? Is the data usable as complementing other data?</a:t>
            </a:r>
            <a:endParaRPr/>
          </a:p>
          <a:p>
            <a:pPr marL="457200" lvl="0" indent="-298450" algn="l" rtl="0">
              <a:lnSpc>
                <a:spcPct val="100000"/>
              </a:lnSpc>
              <a:spcBef>
                <a:spcPts val="0"/>
              </a:spcBef>
              <a:spcAft>
                <a:spcPts val="0"/>
              </a:spcAft>
              <a:buSzPts val="1100"/>
              <a:buChar char="●"/>
            </a:pPr>
            <a:r>
              <a:rPr lang="sv-FI" b="0" i="0" u="none"/>
              <a:t>Is the data usable as a point of comparison for other data?s the data only partially analyzed?</a:t>
            </a:r>
            <a:endParaRPr/>
          </a:p>
          <a:p>
            <a:pPr marL="457200" lvl="0" indent="-298450" algn="l" rtl="0">
              <a:lnSpc>
                <a:spcPct val="100000"/>
              </a:lnSpc>
              <a:spcBef>
                <a:spcPts val="0"/>
              </a:spcBef>
              <a:spcAft>
                <a:spcPts val="0"/>
              </a:spcAft>
              <a:buSzPts val="1100"/>
              <a:buChar char="●"/>
            </a:pPr>
            <a:r>
              <a:rPr lang="sv-FI" b="0" i="0" u="none"/>
              <a:t>Is it reasonable to expect that with future research methods the data can be utilized even more? As an example, currently we have a lots of information about genomes, but yet we don’t know how to best utilize or analyze that information.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sv-FI" b="0" i="0" u="none"/>
              <a:t>Is the data crucial for the future progression of the discipline or some areas of it?</a:t>
            </a:r>
            <a:endParaRPr/>
          </a:p>
          <a:p>
            <a:pPr marL="457200" lvl="0" indent="-298450" algn="l" rtl="0">
              <a:lnSpc>
                <a:spcPct val="100000"/>
              </a:lnSpc>
              <a:spcBef>
                <a:spcPts val="0"/>
              </a:spcBef>
              <a:spcAft>
                <a:spcPts val="0"/>
              </a:spcAft>
              <a:buSzPts val="1100"/>
              <a:buChar char="●"/>
            </a:pPr>
            <a:r>
              <a:rPr lang="sv-FI" b="0" i="0" u="none"/>
              <a:t>Can further utilization of the data lead to significant scientific discoveries or publications?</a:t>
            </a:r>
            <a:endParaRPr/>
          </a:p>
          <a:p>
            <a:pPr marL="457200" lvl="0" indent="-298450" algn="l" rtl="0">
              <a:lnSpc>
                <a:spcPct val="100000"/>
              </a:lnSpc>
              <a:spcBef>
                <a:spcPts val="0"/>
              </a:spcBef>
              <a:spcAft>
                <a:spcPts val="0"/>
              </a:spcAft>
              <a:buSzPts val="1100"/>
              <a:buChar char="●"/>
            </a:pPr>
            <a:r>
              <a:rPr lang="sv-FI" b="0" i="0" u="none"/>
              <a:t>Is the data scientifically or culturally unique?</a:t>
            </a:r>
            <a:endParaRPr/>
          </a:p>
          <a:p>
            <a:pPr marL="457200" lvl="0" indent="-298450" algn="l" rtl="0">
              <a:lnSpc>
                <a:spcPct val="100000"/>
              </a:lnSpc>
              <a:spcBef>
                <a:spcPts val="0"/>
              </a:spcBef>
              <a:spcAft>
                <a:spcPts val="0"/>
              </a:spcAft>
              <a:buSzPts val="1100"/>
              <a:buChar char="●"/>
            </a:pPr>
            <a:r>
              <a:rPr lang="sv-FI" b="0" i="0" u="none"/>
              <a:t>Can further utilization of the data lead to commercial applications, business collaboration or patents? *Does the data have significant educational value, so it could be utilized e.g. in researcher training?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sv-FI" b="0" i="0" u="none"/>
              <a:t>Has the data been utilized in some particularly significant publication or scientific discovery? </a:t>
            </a:r>
            <a:endParaRPr/>
          </a:p>
          <a:p>
            <a:pPr marL="457200" lvl="0" indent="-298450" algn="l" rtl="0">
              <a:lnSpc>
                <a:spcPct val="100000"/>
              </a:lnSpc>
              <a:spcBef>
                <a:spcPts val="0"/>
              </a:spcBef>
              <a:spcAft>
                <a:spcPts val="0"/>
              </a:spcAft>
              <a:buSzPts val="1100"/>
              <a:buChar char="●"/>
            </a:pPr>
            <a:r>
              <a:rPr lang="sv-FI" b="0" i="0" u="none"/>
              <a:t>Is the data crucial for national or global research infrastructures?</a:t>
            </a:r>
            <a:endParaRPr/>
          </a:p>
          <a:p>
            <a:pPr marL="457200" lvl="0" indent="-298450" algn="l" rtl="0">
              <a:lnSpc>
                <a:spcPct val="100000"/>
              </a:lnSpc>
              <a:spcBef>
                <a:spcPts val="0"/>
              </a:spcBef>
              <a:spcAft>
                <a:spcPts val="0"/>
              </a:spcAft>
              <a:buSzPts val="1100"/>
              <a:buChar char="●"/>
            </a:pPr>
            <a:r>
              <a:rPr lang="sv-FI" b="0" i="0" u="none"/>
              <a:t>Has the data been utilized in significant research collaboration between various organizations? </a:t>
            </a:r>
            <a:endParaRPr/>
          </a:p>
          <a:p>
            <a:pPr marL="457200" lvl="0" indent="-298450" algn="l" rtl="0">
              <a:lnSpc>
                <a:spcPct val="100000"/>
              </a:lnSpc>
              <a:spcBef>
                <a:spcPts val="0"/>
              </a:spcBef>
              <a:spcAft>
                <a:spcPts val="0"/>
              </a:spcAft>
              <a:buSzPts val="1100"/>
              <a:buChar char="●"/>
            </a:pPr>
            <a:r>
              <a:rPr lang="sv-FI" b="0" i="0" u="none"/>
              <a:t>Has the production of data in itself required significant investments and resources?				</a:t>
            </a:r>
            <a:endParaRPr/>
          </a:p>
          <a:p>
            <a:pPr marL="457200" lvl="0" indent="-298450" algn="l" rtl="0">
              <a:lnSpc>
                <a:spcPct val="100000"/>
              </a:lnSpc>
              <a:spcBef>
                <a:spcPts val="0"/>
              </a:spcBef>
              <a:spcAft>
                <a:spcPts val="0"/>
              </a:spcAft>
              <a:buSzPts val="1100"/>
              <a:buChar char="●"/>
            </a:pPr>
            <a:r>
              <a:rPr lang="sv-FI" b="0" i="0" u="none"/>
              <a:t>Has the data already previously been assessed by e.g. Ethics Committee? Committees’ reports may be useful for decision-making.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marR="114300" lvl="0" indent="0" algn="l" rtl="0">
              <a:lnSpc>
                <a:spcPct val="142857"/>
              </a:lnSpc>
              <a:spcBef>
                <a:spcPts val="500"/>
              </a:spcBef>
              <a:spcAft>
                <a:spcPts val="0"/>
              </a:spcAft>
              <a:buClr>
                <a:schemeClr val="dk1"/>
              </a:buClr>
              <a:buSzPts val="1100"/>
              <a:buFont typeface="Arial"/>
              <a:buNone/>
            </a:pPr>
            <a:r>
              <a:rPr lang="sv-FI" sz="1050" b="0" i="0" u="none">
                <a:solidFill>
                  <a:schemeClr val="dk1"/>
                </a:solidFill>
                <a:highlight>
                  <a:srgbClr val="FFFFFF"/>
                </a:highlight>
                <a:latin typeface="Roboto"/>
                <a:ea typeface="Roboto"/>
                <a:cs typeface="Roboto"/>
                <a:sym typeface="Roboto"/>
              </a:rPr>
              <a:t>LIITE 1: SANASTO Tutkimusaineisto (research material) on tutkijan tai tutkimusryhmän tutki-musprosessin aikana käyttämä resurssi, eli digitaalisessa, analogisessa tai fyysisessä muodossa olevaa tieteellisen ja taiteellisen tutkimuksen perus-aineistoa. Tutkimusaineisto on laajempi käsite kuin tutkimusdata, kattaen esimerkiksi lähdekirjallisuuden (esimerkiksi asiakirja-aineisto) ja näytteet (esimerkiksi verinäytteet, sammalet). Tutkimusdata (research data) on tutkimusaineistoa, joka on kerätty, havaittu, mitattu tai luotu hypoteesien vahvistamiseksi ja tutkimustulosten toden-tamiseksi. Tutkimusdata voi yleensä olla digitaalisessa muodossa, mutta se voi esiintyä myös analogisessa tai fyysisessä muodossa (esimerkiksi laboratoriopäiväkirjat)</a:t>
            </a:r>
            <a:endParaRPr sz="1050">
              <a:solidFill>
                <a:schemeClr val="dk1"/>
              </a:solidFill>
              <a:highlight>
                <a:srgbClr val="FFFFFF"/>
              </a:highlight>
              <a:latin typeface="Roboto"/>
              <a:ea typeface="Roboto"/>
              <a:cs typeface="Roboto"/>
              <a:sym typeface="Roboto"/>
            </a:endParaRPr>
          </a:p>
          <a:p>
            <a:pPr marL="165100" marR="165100" lvl="0" indent="0" algn="l" rtl="0">
              <a:lnSpc>
                <a:spcPct val="115000"/>
              </a:lnSpc>
              <a:spcBef>
                <a:spcPts val="0"/>
              </a:spcBef>
              <a:spcAft>
                <a:spcPts val="60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275"/>
              <a:buFont typeface="Arial"/>
              <a:buNone/>
            </a:pPr>
            <a:r>
              <a:rPr lang="sv-FI" sz="1400" b="0" i="0" u="none" dirty="0">
                <a:solidFill>
                  <a:srgbClr val="595959"/>
                </a:solidFill>
              </a:rPr>
              <a:t>a) </a:t>
            </a:r>
            <a:r>
              <a:rPr lang="sv-FI" sz="1400" b="0" i="0" u="none" dirty="0" err="1">
                <a:solidFill>
                  <a:srgbClr val="595959"/>
                </a:solidFill>
              </a:rPr>
              <a:t>Cite</a:t>
            </a:r>
            <a:r>
              <a:rPr lang="sv-FI" sz="1400" b="0" i="0" u="none" dirty="0">
                <a:solidFill>
                  <a:srgbClr val="595959"/>
                </a:solidFill>
              </a:rPr>
              <a:t> a </a:t>
            </a:r>
            <a:r>
              <a:rPr lang="sv-FI" sz="1400" b="0" i="0" u="none" dirty="0" err="1">
                <a:solidFill>
                  <a:srgbClr val="595959"/>
                </a:solidFill>
              </a:rPr>
              <a:t>specific</a:t>
            </a:r>
            <a:r>
              <a:rPr lang="sv-FI" sz="1400" b="0" i="0" u="none" dirty="0">
                <a:solidFill>
                  <a:srgbClr val="595959"/>
                </a:solidFill>
              </a:rPr>
              <a:t> slice or </a:t>
            </a:r>
            <a:r>
              <a:rPr lang="sv-FI" sz="1400" b="0" i="0" u="none" dirty="0" err="1">
                <a:solidFill>
                  <a:srgbClr val="595959"/>
                </a:solidFill>
              </a:rPr>
              <a:t>subset</a:t>
            </a:r>
            <a:r>
              <a:rPr lang="sv-FI" sz="1400" b="0" i="0" u="none" dirty="0">
                <a:solidFill>
                  <a:srgbClr val="595959"/>
                </a:solidFill>
              </a:rPr>
              <a:t> (the set </a:t>
            </a:r>
            <a:r>
              <a:rPr lang="sv-FI" sz="1400" b="0" i="0" u="none" dirty="0" err="1">
                <a:solidFill>
                  <a:srgbClr val="595959"/>
                </a:solidFill>
              </a:rPr>
              <a:t>of</a:t>
            </a:r>
            <a:r>
              <a:rPr lang="sv-FI" sz="1400" b="0" i="0" u="none" dirty="0">
                <a:solidFill>
                  <a:srgbClr val="595959"/>
                </a:solidFill>
              </a:rPr>
              <a:t> </a:t>
            </a:r>
            <a:r>
              <a:rPr lang="sv-FI" sz="1400" b="0" i="0" u="none" dirty="0" err="1">
                <a:solidFill>
                  <a:srgbClr val="595959"/>
                </a:solidFill>
              </a:rPr>
              <a:t>updates</a:t>
            </a:r>
            <a:r>
              <a:rPr lang="sv-FI" sz="1400" b="0" i="0" u="none" dirty="0">
                <a:solidFill>
                  <a:srgbClr val="595959"/>
                </a:solidFill>
              </a:rPr>
              <a:t> to the </a:t>
            </a:r>
            <a:r>
              <a:rPr lang="sv-FI" sz="1400" b="0" i="0" u="none" dirty="0" err="1">
                <a:solidFill>
                  <a:srgbClr val="595959"/>
                </a:solidFill>
              </a:rPr>
              <a:t>dataset</a:t>
            </a:r>
            <a:r>
              <a:rPr lang="sv-FI" sz="1400" b="0" i="0" u="none" dirty="0">
                <a:solidFill>
                  <a:srgbClr val="595959"/>
                </a:solidFill>
              </a:rPr>
              <a:t> </a:t>
            </a:r>
            <a:r>
              <a:rPr lang="sv-FI" sz="1400" b="0" i="0" u="none" dirty="0" err="1">
                <a:solidFill>
                  <a:srgbClr val="595959"/>
                </a:solidFill>
              </a:rPr>
              <a:t>made</a:t>
            </a:r>
            <a:r>
              <a:rPr lang="sv-FI" sz="1400" b="0" i="0" u="none" dirty="0">
                <a:solidFill>
                  <a:srgbClr val="595959"/>
                </a:solidFill>
              </a:rPr>
              <a:t> </a:t>
            </a:r>
            <a:r>
              <a:rPr lang="sv-FI" sz="1400" b="0" i="0" u="none" dirty="0" err="1">
                <a:solidFill>
                  <a:srgbClr val="595959"/>
                </a:solidFill>
              </a:rPr>
              <a:t>during</a:t>
            </a:r>
            <a:r>
              <a:rPr lang="sv-FI" sz="1400" b="0" i="0" u="none" dirty="0">
                <a:solidFill>
                  <a:srgbClr val="595959"/>
                </a:solidFill>
              </a:rPr>
              <a:t> a </a:t>
            </a:r>
            <a:r>
              <a:rPr lang="sv-FI" sz="1400" b="0" i="0" u="none" dirty="0" err="1">
                <a:solidFill>
                  <a:srgbClr val="595959"/>
                </a:solidFill>
              </a:rPr>
              <a:t>particular</a:t>
            </a:r>
            <a:r>
              <a:rPr lang="sv-FI" sz="1400" b="0" i="0" u="none" dirty="0">
                <a:solidFill>
                  <a:srgbClr val="595959"/>
                </a:solidFill>
              </a:rPr>
              <a:t> period</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err="1">
                <a:solidFill>
                  <a:srgbClr val="595959"/>
                </a:solidFill>
              </a:rPr>
              <a:t>of</a:t>
            </a:r>
            <a:r>
              <a:rPr lang="sv-FI" sz="1400" b="0" i="0" u="none" dirty="0">
                <a:solidFill>
                  <a:srgbClr val="595959"/>
                </a:solidFill>
              </a:rPr>
              <a:t> </a:t>
            </a:r>
            <a:r>
              <a:rPr lang="sv-FI" sz="1400" b="0" i="0" u="none" dirty="0" err="1">
                <a:solidFill>
                  <a:srgbClr val="595959"/>
                </a:solidFill>
              </a:rPr>
              <a:t>time</a:t>
            </a:r>
            <a:r>
              <a:rPr lang="sv-FI" sz="1400" b="0" i="0" u="none" dirty="0">
                <a:solidFill>
                  <a:srgbClr val="595959"/>
                </a:solidFill>
              </a:rPr>
              <a:t> or to a </a:t>
            </a:r>
            <a:r>
              <a:rPr lang="sv-FI" sz="1400" b="0" i="0" u="none" dirty="0" err="1">
                <a:solidFill>
                  <a:srgbClr val="595959"/>
                </a:solidFill>
              </a:rPr>
              <a:t>particular</a:t>
            </a:r>
            <a:r>
              <a:rPr lang="sv-FI" sz="1400" b="0" i="0" u="none" dirty="0">
                <a:solidFill>
                  <a:srgbClr val="595959"/>
                </a:solidFill>
              </a:rPr>
              <a:t> area </a:t>
            </a:r>
            <a:r>
              <a:rPr lang="sv-FI" sz="1400" b="0" i="0" u="none" dirty="0" err="1">
                <a:solidFill>
                  <a:srgbClr val="595959"/>
                </a:solidFill>
              </a:rPr>
              <a:t>of</a:t>
            </a:r>
            <a:r>
              <a:rPr lang="sv-FI" sz="1400" b="0" i="0" u="none" dirty="0">
                <a:solidFill>
                  <a:srgbClr val="595959"/>
                </a:solidFill>
              </a:rPr>
              <a:t> the </a:t>
            </a:r>
            <a:r>
              <a:rPr lang="sv-FI" sz="1400" b="0" i="0" u="none" dirty="0" err="1">
                <a:solidFill>
                  <a:srgbClr val="595959"/>
                </a:solidFill>
              </a:rPr>
              <a:t>dataset</a:t>
            </a:r>
            <a:r>
              <a:rPr lang="sv-FI" sz="1400" b="0" i="0" u="none" dirty="0">
                <a:solidFill>
                  <a:srgbClr val="595959"/>
                </a:solidFill>
              </a:rPr>
              <a:t>); </a:t>
            </a:r>
            <a:r>
              <a:rPr lang="sv-FI" sz="1400" b="0" i="0" u="none" dirty="0" err="1">
                <a:solidFill>
                  <a:srgbClr val="595959"/>
                </a:solidFill>
              </a:rPr>
              <a:t>Example</a:t>
            </a:r>
            <a:r>
              <a:rPr lang="sv-FI" sz="1400" b="0" i="0" u="none" dirty="0">
                <a:solidFill>
                  <a:srgbClr val="595959"/>
                </a:solidFill>
              </a:rPr>
              <a: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Data </a:t>
            </a:r>
            <a:r>
              <a:rPr lang="sv-FI" sz="1400" b="0" i="0" u="none" dirty="0" err="1">
                <a:solidFill>
                  <a:srgbClr val="595959"/>
                </a:solidFill>
              </a:rPr>
              <a:t>Request</a:t>
            </a:r>
            <a:r>
              <a:rPr lang="sv-FI" sz="1400" b="0" i="0" u="none" dirty="0">
                <a:solidFill>
                  <a:srgbClr val="595959"/>
                </a:solidFill>
              </a:rPr>
              <a:t> </a:t>
            </a:r>
            <a:r>
              <a:rPr lang="sv-FI" sz="1400" b="0" i="0" u="none" dirty="0" err="1">
                <a:solidFill>
                  <a:srgbClr val="595959"/>
                </a:solidFill>
              </a:rPr>
              <a:t>T.Jansen</a:t>
            </a:r>
            <a:r>
              <a:rPr lang="sv-FI" sz="1400" b="0" i="0" u="none" dirty="0">
                <a:solidFill>
                  <a:srgbClr val="595959"/>
                </a:solidFill>
              </a:rPr>
              <a:t>; SAHFOS; </a:t>
            </a:r>
            <a:r>
              <a:rPr lang="sv-FI" sz="1400" b="0" i="0" u="none" dirty="0" err="1">
                <a:solidFill>
                  <a:srgbClr val="595959"/>
                </a:solidFill>
              </a:rPr>
              <a:t>Work</a:t>
            </a:r>
            <a:r>
              <a:rPr lang="sv-FI" sz="1400" b="0" i="0" u="none" dirty="0">
                <a:solidFill>
                  <a:srgbClr val="595959"/>
                </a:solidFill>
              </a:rPr>
              <a:t> </a:t>
            </a:r>
            <a:r>
              <a:rPr lang="sv-FI" sz="1400" b="0" i="0" u="none" dirty="0" err="1">
                <a:solidFill>
                  <a:srgbClr val="595959"/>
                </a:solidFill>
              </a:rPr>
              <a:t>published</a:t>
            </a:r>
            <a:r>
              <a:rPr lang="sv-FI" sz="1400" b="0" i="0" u="none" dirty="0">
                <a:solidFill>
                  <a:srgbClr val="595959"/>
                </a:solidFill>
              </a:rPr>
              <a:t> 2014 via SAHFOS ; Area Def: 54-65°N, 0-45°W.</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Temporal Def: 1980-2012 (April-August) </a:t>
            </a:r>
            <a:r>
              <a:rPr lang="sv-FI" sz="1400" b="0" i="0" u="none" dirty="0" err="1">
                <a:solidFill>
                  <a:srgbClr val="595959"/>
                </a:solidFill>
              </a:rPr>
              <a:t>Taxonomic</a:t>
            </a:r>
            <a:r>
              <a:rPr lang="sv-FI" sz="1400" b="0" i="0" u="none" dirty="0">
                <a:solidFill>
                  <a:srgbClr val="595959"/>
                </a:solidFill>
              </a:rPr>
              <a:t> Def: All </a:t>
            </a:r>
            <a:r>
              <a:rPr lang="sv-FI" sz="1400" b="0" i="0" u="none" dirty="0" err="1">
                <a:solidFill>
                  <a:srgbClr val="595959"/>
                </a:solidFill>
              </a:rPr>
              <a:t>zooplankton</a:t>
            </a:r>
            <a:r>
              <a:rPr lang="sv-FI" sz="1400" b="0" i="0" u="none" dirty="0">
                <a:solidFill>
                  <a:srgbClr val="595959"/>
                </a:solidFill>
              </a:rPr>
              <a:t>; (</a:t>
            </a:r>
            <a:r>
              <a:rPr lang="sv-FI" sz="1400" b="0" i="0" u="none" dirty="0" err="1">
                <a:solidFill>
                  <a:srgbClr val="595959"/>
                </a:solidFill>
              </a:rPr>
              <a:t>dataset</a:t>
            </a:r>
            <a:r>
              <a:rPr lang="sv-FI" sz="1400" b="0" i="0" u="none" dirty="0">
                <a:solidFill>
                  <a:srgbClr val="595959"/>
                </a:solidFill>
              </a:rPr>
              <a: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https://doi.org/10.7487/2014.15.1.1</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b) </a:t>
            </a:r>
            <a:r>
              <a:rPr lang="sv-FI" sz="1400" b="0" i="0" u="none" dirty="0" err="1">
                <a:solidFill>
                  <a:srgbClr val="595959"/>
                </a:solidFill>
              </a:rPr>
              <a:t>Cite</a:t>
            </a:r>
            <a:r>
              <a:rPr lang="sv-FI" sz="1400" b="0" i="0" u="none" dirty="0">
                <a:solidFill>
                  <a:srgbClr val="595959"/>
                </a:solidFill>
              </a:rPr>
              <a:t> a </a:t>
            </a:r>
            <a:r>
              <a:rPr lang="sv-FI" sz="1400" b="0" i="0" u="none" dirty="0" err="1">
                <a:solidFill>
                  <a:srgbClr val="595959"/>
                </a:solidFill>
              </a:rPr>
              <a:t>specific</a:t>
            </a:r>
            <a:r>
              <a:rPr lang="sv-FI" sz="1400" b="0" i="0" u="none" dirty="0">
                <a:solidFill>
                  <a:srgbClr val="595959"/>
                </a:solidFill>
              </a:rPr>
              <a:t> </a:t>
            </a:r>
            <a:r>
              <a:rPr lang="sv-FI" sz="1400" b="0" i="0" u="none" dirty="0" err="1">
                <a:solidFill>
                  <a:srgbClr val="595959"/>
                </a:solidFill>
              </a:rPr>
              <a:t>snap-shot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(a copy </a:t>
            </a:r>
            <a:r>
              <a:rPr lang="sv-FI" sz="1400" b="0" i="0" u="none" dirty="0" err="1">
                <a:solidFill>
                  <a:srgbClr val="595959"/>
                </a:solidFill>
              </a:rPr>
              <a:t>of</a:t>
            </a:r>
            <a:r>
              <a:rPr lang="sv-FI" sz="1400" b="0" i="0" u="none" dirty="0">
                <a:solidFill>
                  <a:srgbClr val="595959"/>
                </a:solidFill>
              </a:rPr>
              <a:t> the </a:t>
            </a:r>
            <a:r>
              <a:rPr lang="sv-FI" sz="1400" b="0" i="0" u="none" dirty="0" err="1">
                <a:solidFill>
                  <a:srgbClr val="595959"/>
                </a:solidFill>
              </a:rPr>
              <a:t>entire</a:t>
            </a:r>
            <a:r>
              <a:rPr lang="sv-FI" sz="1400" b="0" i="0" u="none" dirty="0">
                <a:solidFill>
                  <a:srgbClr val="595959"/>
                </a:solidFill>
              </a:rPr>
              <a:t> </a:t>
            </a:r>
            <a:r>
              <a:rPr lang="sv-FI" sz="1400" b="0" i="0" u="none" dirty="0" err="1">
                <a:solidFill>
                  <a:srgbClr val="595959"/>
                </a:solidFill>
              </a:rPr>
              <a:t>dataset</a:t>
            </a:r>
            <a:r>
              <a:rPr lang="sv-FI" sz="1400" b="0" i="0" u="none" dirty="0">
                <a:solidFill>
                  <a:srgbClr val="595959"/>
                </a:solidFill>
              </a:rPr>
              <a:t> </a:t>
            </a:r>
            <a:r>
              <a:rPr lang="sv-FI" sz="1400" b="0" i="0" u="none" dirty="0" err="1">
                <a:solidFill>
                  <a:srgbClr val="595959"/>
                </a:solidFill>
              </a:rPr>
              <a:t>made</a:t>
            </a:r>
            <a:r>
              <a:rPr lang="sv-FI" sz="1400" b="0" i="0" u="none" dirty="0">
                <a:solidFill>
                  <a:srgbClr val="595959"/>
                </a:solidFill>
              </a:rPr>
              <a:t> at a </a:t>
            </a:r>
            <a:r>
              <a:rPr lang="sv-FI" sz="1400" b="0" i="0" u="none" dirty="0" err="1">
                <a:solidFill>
                  <a:srgbClr val="595959"/>
                </a:solidFill>
              </a:rPr>
              <a:t>specific</a:t>
            </a:r>
            <a:r>
              <a:rPr lang="sv-FI" sz="1400" b="0" i="0" u="none" dirty="0">
                <a:solidFill>
                  <a:srgbClr val="595959"/>
                </a:solidFill>
              </a:rPr>
              <a:t> </a:t>
            </a:r>
            <a:r>
              <a:rPr lang="sv-FI" sz="1400" b="0" i="0" u="none" dirty="0" err="1">
                <a:solidFill>
                  <a:srgbClr val="595959"/>
                </a:solidFill>
              </a:rPr>
              <a:t>time</a:t>
            </a:r>
            <a:r>
              <a:rPr lang="sv-FI" sz="1400" b="0" i="0" u="none" dirty="0">
                <a:solidFill>
                  <a:srgbClr val="595959"/>
                </a:solidFill>
              </a:rPr>
              <a:t>); </a:t>
            </a:r>
            <a:r>
              <a:rPr lang="sv-FI" sz="1400" b="0" i="0" u="none" dirty="0" err="1">
                <a:solidFill>
                  <a:srgbClr val="595959"/>
                </a:solidFill>
              </a:rPr>
              <a:t>Example</a:t>
            </a:r>
            <a:r>
              <a:rPr lang="sv-FI" sz="1400" b="0" i="0" u="none" dirty="0">
                <a:solidFill>
                  <a:srgbClr val="595959"/>
                </a:solidFill>
              </a:rPr>
              <a: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 König-</a:t>
            </a:r>
            <a:r>
              <a:rPr lang="sv-FI" sz="1400" b="0" i="0" u="none" dirty="0" err="1">
                <a:solidFill>
                  <a:srgbClr val="595959"/>
                </a:solidFill>
              </a:rPr>
              <a:t>Langlo</a:t>
            </a:r>
            <a:r>
              <a:rPr lang="sv-FI" sz="1400" b="0" i="0" u="none" dirty="0">
                <a:solidFill>
                  <a:srgbClr val="595959"/>
                </a:solidFill>
              </a:rPr>
              <a:t>, G., &amp; </a:t>
            </a:r>
            <a:r>
              <a:rPr lang="sv-FI" sz="1400" b="0" i="0" u="none" dirty="0" err="1">
                <a:solidFill>
                  <a:srgbClr val="595959"/>
                </a:solidFill>
              </a:rPr>
              <a:t>Sieger</a:t>
            </a:r>
            <a:r>
              <a:rPr lang="sv-FI" sz="1400" b="0" i="0" u="none" dirty="0">
                <a:solidFill>
                  <a:srgbClr val="595959"/>
                </a:solidFill>
              </a:rPr>
              <a:t>, R. (2010). BSRN snapshot 2010-01 as ISO image </a:t>
            </a:r>
            <a:r>
              <a:rPr lang="sv-FI" sz="1400" b="0" i="0" u="none" dirty="0" err="1">
                <a:solidFill>
                  <a:srgbClr val="595959"/>
                </a:solidFill>
              </a:rPr>
              <a:t>file</a:t>
            </a:r>
            <a:r>
              <a:rPr lang="sv-FI" sz="1400" b="0" i="0" u="none" dirty="0">
                <a:solidFill>
                  <a:srgbClr val="595959"/>
                </a:solidFill>
              </a:rPr>
              <a:t> (3.75 GB)</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FI" sz="1400" b="0" i="0" u="none" dirty="0">
                <a:solidFill>
                  <a:srgbClr val="595959"/>
                </a:solidFill>
              </a:rPr>
              <a:t>[Data set]. PANGAEA - Data Publisher for Earth &amp; </a:t>
            </a:r>
            <a:r>
              <a:rPr lang="sv-FI" sz="1400" b="0" i="0" u="none" dirty="0" err="1">
                <a:solidFill>
                  <a:srgbClr val="595959"/>
                </a:solidFill>
              </a:rPr>
              <a:t>Environmental</a:t>
            </a:r>
            <a:r>
              <a:rPr lang="sv-FI" sz="1400" b="0" i="0" u="none" dirty="0">
                <a:solidFill>
                  <a:srgbClr val="595959"/>
                </a:solidFill>
              </a:rPr>
              <a:t> Science. (</a:t>
            </a:r>
            <a:r>
              <a:rPr lang="sv-FI" sz="1400" b="0" i="0" u="none" dirty="0" err="1">
                <a:solidFill>
                  <a:srgbClr val="595959"/>
                </a:solidFill>
              </a:rPr>
              <a:t>dataset</a:t>
            </a:r>
            <a:r>
              <a:rPr lang="sv-FI" sz="1400" b="0" i="0" u="none" dirty="0">
                <a:solidFill>
                  <a:srgbClr val="595959"/>
                </a:solidFill>
              </a:rPr>
              <a:t>).</a:t>
            </a:r>
            <a:endParaRPr sz="1400" dirty="0">
              <a:solidFill>
                <a:srgbClr val="595959"/>
              </a:solidFill>
            </a:endParaRPr>
          </a:p>
          <a:p>
            <a:pPr marL="0" lvl="0" indent="0" algn="l" rtl="0">
              <a:lnSpc>
                <a:spcPct val="95000"/>
              </a:lnSpc>
              <a:spcBef>
                <a:spcPts val="1200"/>
              </a:spcBef>
              <a:spcAft>
                <a:spcPts val="1200"/>
              </a:spcAft>
              <a:buClr>
                <a:schemeClr val="dk1"/>
              </a:buClr>
              <a:buSzPts val="275"/>
              <a:buFont typeface="Arial"/>
              <a:buNone/>
            </a:pPr>
            <a:r>
              <a:rPr lang="sv-FI" sz="1400" b="0" i="0" u="none" dirty="0">
                <a:solidFill>
                  <a:srgbClr val="595959"/>
                </a:solidFill>
              </a:rPr>
              <a:t>https://doi.org/10.1594/pangaea.833424</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275"/>
              <a:buFont typeface="Arial"/>
              <a:buNone/>
            </a:pPr>
            <a:endParaRPr sz="135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4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4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4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4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1"/>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4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4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42"/>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44"/>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44"/>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45"/>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4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4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4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4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4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3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sv-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ela%20forskingsartikeln%20p&#229;%20engelska" TargetMode="External"/><Relationship Id="rId4" Type="http://schemas.openxmlformats.org/officeDocument/2006/relationships/hyperlink" Target="https://vastuullinentiede.fi/sv/ateranvandning/forskningsmaterialets-kulturarvsvard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kansallisarkisto.fi/uploads/Viranomaisille/Arvonmaaritys_ja_seulonta/2022/Arvonm%C3%A4%C3%A4ritys-%20ja%20seulontapolitiikka%20versio%201.6.pdf" TargetMode="External"/><Relationship Id="rId4" Type="http://schemas.openxmlformats.org/officeDocument/2006/relationships/hyperlink" Target="https://www.stat.fi/org/vuosiohjelma/tietoaineistojen-laatukriteerit.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doi.org/10.5281/zenodo.578597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s://tenk.fi/sv/anvisningar-och-material/anvisningar-etikprovning-inom-humanvetenskapern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doi.org/10.5281/zenodo.5785971" TargetMode="Externa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doi.org/10.5281/zenodo.5785971"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stat.fi/org/vuosiohjelma/tietoaineistojen-laatukriteerit.htm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stat.fi/org/vuosiohjelma/tietoaineistojen-laatukriteerit.htm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3data.or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8" Type="http://schemas.openxmlformats.org/officeDocument/2006/relationships/hyperlink" Target="https://doi.org/10.14454/3w3z-sa82" TargetMode="External"/><Relationship Id="rId3" Type="http://schemas.openxmlformats.org/officeDocument/2006/relationships/hyperlink" Target="https://doi.org/10.7487/2014.15.1.1" TargetMode="External"/><Relationship Id="rId7" Type="http://schemas.openxmlformats.org/officeDocument/2006/relationships/hyperlink" Target="https://doi.org/10.xxxx/bigmoo.360873"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doi.org/10.xxxx/notmoo.857988" TargetMode="External"/><Relationship Id="rId5" Type="http://schemas.openxmlformats.org/officeDocument/2006/relationships/hyperlink" Target="https://doi.org/10.xxxx/notfoo.547983" TargetMode="External"/><Relationship Id="rId10" Type="http://schemas.openxmlformats.org/officeDocument/2006/relationships/image" Target="../media/image4.png"/><Relationship Id="rId4" Type="http://schemas.openxmlformats.org/officeDocument/2006/relationships/hyperlink" Target="https://doi.org/10.1594/pangaea.833424" TargetMode="External"/><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www.kielipankki.fi/sprakbanken/" TargetMode="Externa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hyperlink" Target="https://www.fairdata.fi/fairdata-pas-tutkijall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openxmlformats.org/officeDocument/2006/relationships/hyperlink" Target="https://orcid.org/0000-0003-3820-5899" TargetMode="External"/><Relationship Id="rId13" Type="http://schemas.openxmlformats.org/officeDocument/2006/relationships/hyperlink" Target="https://orcid.org/0000-0002-3730-9840" TargetMode="External"/><Relationship Id="rId18" Type="http://schemas.openxmlformats.org/officeDocument/2006/relationships/hyperlink" Target="https://orcid.org/0000-0003-3538-0720" TargetMode="External"/><Relationship Id="rId3" Type="http://schemas.openxmlformats.org/officeDocument/2006/relationships/hyperlink" Target="https://orcid.org/0000-0002-3336-2003" TargetMode="External"/><Relationship Id="rId21" Type="http://schemas.openxmlformats.org/officeDocument/2006/relationships/hyperlink" Target="https://orcid.org/0000-0003-3958-9732" TargetMode="External"/><Relationship Id="rId7" Type="http://schemas.openxmlformats.org/officeDocument/2006/relationships/hyperlink" Target="https://orcid.org/0000-0003-1067-5020" TargetMode="External"/><Relationship Id="rId12" Type="http://schemas.openxmlformats.org/officeDocument/2006/relationships/hyperlink" Target="https://orcid.org/0000-0002-1864-9428" TargetMode="External"/><Relationship Id="rId17" Type="http://schemas.openxmlformats.org/officeDocument/2006/relationships/hyperlink" Target="https://orcid.org/0000-0001-7658-6026" TargetMode="External"/><Relationship Id="rId2" Type="http://schemas.openxmlformats.org/officeDocument/2006/relationships/notesSlide" Target="../notesSlides/notesSlide37.xml"/><Relationship Id="rId16" Type="http://schemas.openxmlformats.org/officeDocument/2006/relationships/hyperlink" Target="https://orcid.org/0000-0001-6115-3359" TargetMode="External"/><Relationship Id="rId20" Type="http://schemas.openxmlformats.org/officeDocument/2006/relationships/hyperlink" Target="https://orcid.org/0000-0002-3448-3448" TargetMode="External"/><Relationship Id="rId1" Type="http://schemas.openxmlformats.org/officeDocument/2006/relationships/slideLayout" Target="../slideLayouts/slideLayout2.xml"/><Relationship Id="rId6" Type="http://schemas.openxmlformats.org/officeDocument/2006/relationships/hyperlink" Target="https://orcid.org/0000-0003-4460-3906" TargetMode="External"/><Relationship Id="rId11" Type="http://schemas.openxmlformats.org/officeDocument/2006/relationships/hyperlink" Target="https://orcid.org/0000-0003-2602-5110" TargetMode="External"/><Relationship Id="rId5" Type="http://schemas.openxmlformats.org/officeDocument/2006/relationships/hyperlink" Target="https://orcid.org/0000-0001-5605-9122" TargetMode="External"/><Relationship Id="rId15" Type="http://schemas.openxmlformats.org/officeDocument/2006/relationships/hyperlink" Target="https://orcid.org/0000-0002-4953-6354" TargetMode="External"/><Relationship Id="rId23" Type="http://schemas.openxmlformats.org/officeDocument/2006/relationships/image" Target="../media/image2.png"/><Relationship Id="rId10" Type="http://schemas.openxmlformats.org/officeDocument/2006/relationships/hyperlink" Target="https://orcid.org/0000-0003-1919-1380" TargetMode="External"/><Relationship Id="rId19" Type="http://schemas.openxmlformats.org/officeDocument/2006/relationships/hyperlink" Target="https://orcid.org/0000-0003-2098-8389" TargetMode="External"/><Relationship Id="rId4" Type="http://schemas.openxmlformats.org/officeDocument/2006/relationships/hyperlink" Target="https://orcid.org/0000-0003-3933-4684" TargetMode="External"/><Relationship Id="rId9" Type="http://schemas.openxmlformats.org/officeDocument/2006/relationships/hyperlink" Target="https://orcid.org/0000-0002-7100-547X" TargetMode="External"/><Relationship Id="rId14" Type="http://schemas.openxmlformats.org/officeDocument/2006/relationships/hyperlink" Target="https://orcid.org/0000-0002-2316-285X" TargetMode="External"/><Relationship Id="rId2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fairdata.fi/tietoa-fairdatasta/fair-periaatte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sv-FI" b="0" i="0" u="none" dirty="0">
                <a:solidFill>
                  <a:srgbClr val="008568"/>
                </a:solidFill>
              </a:rPr>
              <a:t>Kvalitet </a:t>
            </a:r>
            <a:r>
              <a:rPr lang="sv-FI" b="0" i="0" u="none">
                <a:solidFill>
                  <a:srgbClr val="008568"/>
                </a:solidFill>
              </a:rPr>
              <a:t>och genomslag </a:t>
            </a:r>
            <a:r>
              <a:rPr lang="sv-FI" b="0" i="0" u="none" dirty="0">
                <a:solidFill>
                  <a:srgbClr val="008568"/>
                </a:solidFill>
              </a:rPr>
              <a:t>i forskningsarbete med hjälp av datahantering</a:t>
            </a:r>
            <a:endParaRPr dirty="0">
              <a:solidFill>
                <a:srgbClr val="008568"/>
              </a:solidFill>
            </a:endParaRPr>
          </a:p>
        </p:txBody>
      </p:sp>
      <p:sp>
        <p:nvSpPr>
          <p:cNvPr id="55" name="Google Shape;55;p1"/>
          <p:cNvSpPr txBox="1">
            <a:spLocks noGrp="1"/>
          </p:cNvSpPr>
          <p:nvPr>
            <p:ph type="subTitle" idx="1"/>
          </p:nvPr>
        </p:nvSpPr>
        <p:spPr>
          <a:xfrm>
            <a:off x="311700" y="2655338"/>
            <a:ext cx="8520600" cy="792600"/>
          </a:xfrm>
          <a:prstGeom prst="rect">
            <a:avLst/>
          </a:prstGeom>
          <a:noFill/>
          <a:ln>
            <a:noFill/>
          </a:ln>
        </p:spPr>
        <p:txBody>
          <a:bodyPr spcFirstLastPara="1" wrap="square" lIns="91425" tIns="91425" rIns="91425" bIns="91425" anchor="t" anchorCtr="0">
            <a:normAutofit fontScale="92500" lnSpcReduction="20000"/>
          </a:bodyPr>
          <a:lstStyle/>
          <a:p>
            <a:pPr marL="0" lvl="0" indent="0" algn="ctr" rtl="0">
              <a:lnSpc>
                <a:spcPct val="100000"/>
              </a:lnSpc>
              <a:spcBef>
                <a:spcPts val="0"/>
              </a:spcBef>
              <a:spcAft>
                <a:spcPts val="0"/>
              </a:spcAft>
              <a:buClr>
                <a:schemeClr val="dk1"/>
              </a:buClr>
              <a:buSzPts val="523"/>
              <a:buFont typeface="Arial"/>
              <a:buNone/>
            </a:pPr>
            <a:r>
              <a:rPr lang="sv-FI" sz="5200" b="1" i="0" u="none">
                <a:solidFill>
                  <a:srgbClr val="008568"/>
                </a:solidFill>
              </a:rPr>
              <a:t>Hur dina data blir FAIR</a:t>
            </a:r>
            <a:endParaRPr sz="5200" b="1">
              <a:solidFill>
                <a:srgbClr val="008568"/>
              </a:solidFill>
            </a:endParaRPr>
          </a:p>
          <a:p>
            <a:pPr marL="0" lvl="0" indent="0" algn="ctr" rtl="0">
              <a:lnSpc>
                <a:spcPct val="100000"/>
              </a:lnSpc>
              <a:spcBef>
                <a:spcPts val="0"/>
              </a:spcBef>
              <a:spcAft>
                <a:spcPts val="0"/>
              </a:spcAft>
              <a:buSzPct val="113360"/>
              <a:buNone/>
            </a:pPr>
            <a:endParaRPr sz="5200">
              <a:solidFill>
                <a:schemeClr val="dk1"/>
              </a:solidFill>
            </a:endParaRPr>
          </a:p>
        </p:txBody>
      </p:sp>
      <p:pic>
        <p:nvPicPr>
          <p:cNvPr id="56" name="Google Shape;56;p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393020" y="3452181"/>
            <a:ext cx="1750974" cy="1691326"/>
          </a:xfrm>
          <a:prstGeom prst="rect">
            <a:avLst/>
          </a:prstGeom>
          <a:noFill/>
          <a:ln>
            <a:noFill/>
          </a:ln>
        </p:spPr>
      </p:pic>
      <p:pic>
        <p:nvPicPr>
          <p:cNvPr id="57" name="Google Shape;57;p1" descr="Logo för nationella samordningen av öppen vetenskap och forskning."/>
          <p:cNvPicPr preferRelativeResize="0"/>
          <p:nvPr/>
        </p:nvPicPr>
        <p:blipFill>
          <a:blip r:embed="rId4"/>
          <a:srcRect/>
          <a:stretch/>
        </p:blipFill>
        <p:spPr>
          <a:xfrm>
            <a:off x="416945" y="3907691"/>
            <a:ext cx="2418950" cy="780306"/>
          </a:xfrm>
          <a:prstGeom prst="rect">
            <a:avLst/>
          </a:prstGeom>
          <a:noFill/>
          <a:ln>
            <a:noFill/>
          </a:ln>
        </p:spPr>
      </p:pic>
      <p:grpSp>
        <p:nvGrpSpPr>
          <p:cNvPr id="2" name="Ryhmä 1" descr="Diamant i mitten av återanvändningssymbol.">
            <a:extLst>
              <a:ext uri="{FF2B5EF4-FFF2-40B4-BE49-F238E27FC236}">
                <a16:creationId xmlns:a16="http://schemas.microsoft.com/office/drawing/2014/main" id="{B24A2FCA-A66C-D106-D6CE-D2DE351D991B}"/>
              </a:ext>
            </a:extLst>
          </p:cNvPr>
          <p:cNvGrpSpPr/>
          <p:nvPr/>
        </p:nvGrpSpPr>
        <p:grpSpPr>
          <a:xfrm>
            <a:off x="3776250" y="3381275"/>
            <a:ext cx="1591525" cy="1591525"/>
            <a:chOff x="3776250" y="3381275"/>
            <a:chExt cx="1591525" cy="1591525"/>
          </a:xfrm>
        </p:grpSpPr>
        <p:pic>
          <p:nvPicPr>
            <p:cNvPr id="58" name="Google Shape;58;p1"/>
            <p:cNvPicPr preferRelativeResize="0"/>
            <p:nvPr/>
          </p:nvPicPr>
          <p:blipFill rotWithShape="1">
            <a:blip r:embed="rId5">
              <a:alphaModFix/>
            </a:blip>
            <a:srcRect/>
            <a:stretch/>
          </p:blipFill>
          <p:spPr>
            <a:xfrm>
              <a:off x="3776250" y="3381275"/>
              <a:ext cx="1591525" cy="1591525"/>
            </a:xfrm>
            <a:prstGeom prst="rect">
              <a:avLst/>
            </a:prstGeom>
            <a:noFill/>
            <a:ln>
              <a:noFill/>
            </a:ln>
          </p:spPr>
        </p:pic>
        <p:pic>
          <p:nvPicPr>
            <p:cNvPr id="59" name="Google Shape;59;p1"/>
            <p:cNvPicPr preferRelativeResize="0"/>
            <p:nvPr/>
          </p:nvPicPr>
          <p:blipFill rotWithShape="1">
            <a:blip r:embed="rId6">
              <a:alphaModFix/>
            </a:blip>
            <a:srcRect/>
            <a:stretch/>
          </p:blipFill>
          <p:spPr>
            <a:xfrm>
              <a:off x="4314489" y="4021261"/>
              <a:ext cx="515025" cy="515050"/>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0"/>
          <p:cNvSpPr txBox="1">
            <a:spLocks noGrp="1"/>
          </p:cNvSpPr>
          <p:nvPr>
            <p:ph type="title"/>
          </p:nvPr>
        </p:nvSpPr>
        <p:spPr>
          <a:xfrm>
            <a:off x="311700" y="219600"/>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sv-FI" sz="2400" b="0" i="0" u="none" dirty="0">
                <a:solidFill>
                  <a:srgbClr val="008568"/>
                </a:solidFill>
              </a:rPr>
              <a:t>Om livscykeln för data (2): Skapa och förbereda</a:t>
            </a:r>
            <a:endParaRPr sz="2700" dirty="0"/>
          </a:p>
        </p:txBody>
      </p:sp>
      <p:sp>
        <p:nvSpPr>
          <p:cNvPr id="122" name="Google Shape;122;p10"/>
          <p:cNvSpPr txBox="1">
            <a:spLocks noGrp="1"/>
          </p:cNvSpPr>
          <p:nvPr>
            <p:ph type="body" idx="1"/>
          </p:nvPr>
        </p:nvSpPr>
        <p:spPr>
          <a:xfrm>
            <a:off x="187250" y="940700"/>
            <a:ext cx="8520600" cy="38364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Clr>
                <a:schemeClr val="dk1"/>
              </a:buClr>
              <a:buSzPts val="275"/>
              <a:buFont typeface="Arial"/>
              <a:buNone/>
            </a:pPr>
            <a:r>
              <a:rPr lang="sv-FI" sz="7200" b="0" i="0" u="none" dirty="0"/>
              <a:t>Uppkomsten av data kan vara förknippad med olika instrument eller insamlingsmetoder, som är viktiga att dokumentera. </a:t>
            </a:r>
            <a:endParaRPr sz="7200" dirty="0">
              <a:solidFill>
                <a:srgbClr val="595959"/>
              </a:solidFill>
            </a:endParaRPr>
          </a:p>
          <a:p>
            <a:pPr marL="0" lvl="0" indent="0" algn="l" rtl="0">
              <a:lnSpc>
                <a:spcPct val="115000"/>
              </a:lnSpc>
              <a:spcBef>
                <a:spcPts val="1200"/>
              </a:spcBef>
              <a:spcAft>
                <a:spcPts val="0"/>
              </a:spcAft>
              <a:buClr>
                <a:schemeClr val="dk1"/>
              </a:buClr>
              <a:buSzPts val="100"/>
              <a:buFont typeface="Arial"/>
              <a:buNone/>
            </a:pPr>
            <a:r>
              <a:rPr lang="sv-FI" sz="7200" b="1" i="0" u="none" dirty="0">
                <a:solidFill>
                  <a:srgbClr val="595959"/>
                </a:solidFill>
              </a:rPr>
              <a:t>Från rådata till data som kan analyseras</a:t>
            </a:r>
            <a:endParaRPr sz="7200" b="1" dirty="0">
              <a:solidFill>
                <a:srgbClr val="595959"/>
              </a:solidFill>
            </a:endParaRPr>
          </a:p>
          <a:p>
            <a:pPr marL="457200" lvl="0" indent="-330200" algn="l" rtl="0">
              <a:lnSpc>
                <a:spcPct val="115000"/>
              </a:lnSpc>
              <a:spcBef>
                <a:spcPts val="1200"/>
              </a:spcBef>
              <a:spcAft>
                <a:spcPts val="0"/>
              </a:spcAft>
              <a:buClr>
                <a:srgbClr val="595959"/>
              </a:buClr>
              <a:buSzPct val="100000"/>
              <a:buChar char="●"/>
            </a:pPr>
            <a:r>
              <a:rPr lang="sv-FI" sz="6400" b="0" i="0" u="none" dirty="0">
                <a:solidFill>
                  <a:srgbClr val="595959"/>
                </a:solidFill>
              </a:rPr>
              <a:t>Data som samlas in för forskning är i det första skedet så kallade rådata. Rådata är startpunkten för hanteringen av data och det vore bra att alltid kunna återkomma till dessa data.</a:t>
            </a:r>
            <a:endParaRPr sz="6400" dirty="0">
              <a:solidFill>
                <a:srgbClr val="595959"/>
              </a:solidFill>
            </a:endParaRPr>
          </a:p>
          <a:p>
            <a:pPr marL="457200" lvl="0" indent="-330200" algn="l" rtl="0">
              <a:lnSpc>
                <a:spcPct val="115000"/>
              </a:lnSpc>
              <a:spcBef>
                <a:spcPts val="0"/>
              </a:spcBef>
              <a:spcAft>
                <a:spcPts val="0"/>
              </a:spcAft>
              <a:buClr>
                <a:srgbClr val="595959"/>
              </a:buClr>
              <a:buSzPct val="100000"/>
              <a:buChar char="●"/>
            </a:pPr>
            <a:r>
              <a:rPr lang="sv-FI" sz="6400" b="0" i="0" u="none" dirty="0">
                <a:solidFill>
                  <a:srgbClr val="595959"/>
                </a:solidFill>
              </a:rPr>
              <a:t>För analyser ska rådata kvalitetsgranskas (dvs. </a:t>
            </a:r>
            <a:r>
              <a:rPr lang="sv-FI" sz="6400" b="1" i="0" u="none" dirty="0">
                <a:solidFill>
                  <a:srgbClr val="595959"/>
                </a:solidFill>
              </a:rPr>
              <a:t>valideras</a:t>
            </a:r>
            <a:r>
              <a:rPr lang="sv-FI" sz="6400" b="0" i="0" u="none" dirty="0">
                <a:solidFill>
                  <a:srgbClr val="595959"/>
                </a:solidFill>
              </a:rPr>
              <a:t>), </a:t>
            </a:r>
            <a:r>
              <a:rPr lang="sv-FI" sz="6400" b="1" i="0" u="none" dirty="0">
                <a:solidFill>
                  <a:srgbClr val="595959"/>
                </a:solidFill>
              </a:rPr>
              <a:t>beskrivas</a:t>
            </a:r>
            <a:r>
              <a:rPr lang="sv-FI" sz="6400" b="0" i="0" u="none" dirty="0">
                <a:solidFill>
                  <a:srgbClr val="595959"/>
                </a:solidFill>
              </a:rPr>
              <a:t> och ibland berikas och klassificeras de innan de kan analyseras. </a:t>
            </a:r>
            <a:endParaRPr sz="6400"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sv-FI" sz="7200" b="1" i="0" u="none" dirty="0">
                <a:solidFill>
                  <a:srgbClr val="595959"/>
                </a:solidFill>
              </a:rPr>
              <a:t>I beredningen av data används ofta olika kommandon eller an</a:t>
            </a:r>
            <a:r>
              <a:rPr lang="sv-FI" sz="7200" b="1" dirty="0">
                <a:solidFill>
                  <a:srgbClr val="595959"/>
                </a:solidFill>
              </a:rPr>
              <a:t>nan</a:t>
            </a:r>
            <a:r>
              <a:rPr lang="sv-FI" sz="7200" b="1" i="0" u="none" dirty="0">
                <a:solidFill>
                  <a:srgbClr val="595959"/>
                </a:solidFill>
              </a:rPr>
              <a:t> kod</a:t>
            </a:r>
            <a:endParaRPr sz="7200" b="1" dirty="0">
              <a:solidFill>
                <a:srgbClr val="595959"/>
              </a:solidFill>
            </a:endParaRPr>
          </a:p>
          <a:p>
            <a:pPr marL="457200" lvl="0" indent="-330200" algn="l" rtl="0">
              <a:lnSpc>
                <a:spcPct val="115000"/>
              </a:lnSpc>
              <a:spcBef>
                <a:spcPts val="1200"/>
              </a:spcBef>
              <a:spcAft>
                <a:spcPts val="0"/>
              </a:spcAft>
              <a:buClr>
                <a:srgbClr val="595959"/>
              </a:buClr>
              <a:buSzPct val="100000"/>
              <a:buChar char="●"/>
            </a:pPr>
            <a:r>
              <a:rPr lang="sv-FI" sz="6400" b="1" i="0" u="none" dirty="0">
                <a:solidFill>
                  <a:srgbClr val="595959"/>
                </a:solidFill>
              </a:rPr>
              <a:t>Källkod </a:t>
            </a:r>
            <a:r>
              <a:rPr lang="sv-FI" sz="6400" b="0" i="0" u="none" dirty="0">
                <a:solidFill>
                  <a:srgbClr val="595959"/>
                </a:solidFill>
              </a:rPr>
              <a:t>(</a:t>
            </a:r>
            <a:r>
              <a:rPr lang="sv-FI" sz="6400" b="0" i="1" u="none" dirty="0">
                <a:solidFill>
                  <a:srgbClr val="595959"/>
                </a:solidFill>
              </a:rPr>
              <a:t>program </a:t>
            </a:r>
            <a:r>
              <a:rPr lang="sv-FI" sz="6400" b="0" i="1" u="none" dirty="0" err="1">
                <a:solidFill>
                  <a:srgbClr val="595959"/>
                </a:solidFill>
              </a:rPr>
              <a:t>code</a:t>
            </a:r>
            <a:r>
              <a:rPr lang="sv-FI" sz="6400" b="0" i="0" u="none" dirty="0">
                <a:solidFill>
                  <a:srgbClr val="595959"/>
                </a:solidFill>
              </a:rPr>
              <a:t>) är ett redskap med vilket data produceras. Till exempel finns det skäl att lagra, dokumentera och publicera använda modeller, analys- och datahanteringskoden (t.ex. R-skript), såvida det inte finns grund för att inte publicera.</a:t>
            </a:r>
            <a:endParaRPr sz="6400" dirty="0">
              <a:solidFill>
                <a:srgbClr val="595959"/>
              </a:solidFill>
            </a:endParaRPr>
          </a:p>
          <a:p>
            <a:pPr marL="0" lvl="0" indent="0" algn="l" rtl="0">
              <a:lnSpc>
                <a:spcPct val="115000"/>
              </a:lnSpc>
              <a:spcBef>
                <a:spcPts val="1200"/>
              </a:spcBef>
              <a:spcAft>
                <a:spcPts val="1200"/>
              </a:spcAft>
              <a:buSzPts val="1800"/>
              <a:buNone/>
            </a:pPr>
            <a:endParaRPr sz="1350" dirty="0"/>
          </a:p>
        </p:txBody>
      </p:sp>
      <p:pic>
        <p:nvPicPr>
          <p:cNvPr id="123" name="Google Shape;123;p10">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1"/>
          <p:cNvSpPr txBox="1">
            <a:spLocks noGrp="1"/>
          </p:cNvSpPr>
          <p:nvPr>
            <p:ph type="title"/>
          </p:nvPr>
        </p:nvSpPr>
        <p:spPr>
          <a:xfrm>
            <a:off x="311700" y="140629"/>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ct val="129629"/>
              <a:buNone/>
            </a:pPr>
            <a:r>
              <a:rPr lang="sv-FI" sz="2400" b="0" i="0" u="none" dirty="0">
                <a:solidFill>
                  <a:srgbClr val="008568"/>
                </a:solidFill>
              </a:rPr>
              <a:t>Om livscykeln för data (3): Förädling och hantering</a:t>
            </a:r>
            <a:endParaRPr sz="2400" dirty="0"/>
          </a:p>
        </p:txBody>
      </p:sp>
      <p:sp>
        <p:nvSpPr>
          <p:cNvPr id="129" name="Google Shape;129;p11"/>
          <p:cNvSpPr txBox="1">
            <a:spLocks noGrp="1"/>
          </p:cNvSpPr>
          <p:nvPr>
            <p:ph type="body" idx="1"/>
          </p:nvPr>
        </p:nvSpPr>
        <p:spPr>
          <a:xfrm>
            <a:off x="311700" y="731375"/>
            <a:ext cx="8520600" cy="34164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SzPct val="100000"/>
              <a:buNone/>
            </a:pPr>
            <a:r>
              <a:rPr lang="sv-FI" sz="7200" b="1" i="0" u="none" dirty="0"/>
              <a:t>Koduppsättning</a:t>
            </a:r>
            <a:r>
              <a:rPr lang="sv-FI" sz="7200" b="0" i="0" u="none" dirty="0"/>
              <a:t> innebär angivelse av variabler, entiteter eller kategorier </a:t>
            </a:r>
            <a:br>
              <a:rPr lang="sv-FI" sz="7200" b="0" i="0" u="none" dirty="0"/>
            </a:br>
            <a:r>
              <a:rPr lang="sv-FI" sz="7200" b="0" i="0" u="none" dirty="0"/>
              <a:t>i data. Dessa materialspecifika koduppsättningar måste dokumenteras och öppnas tillsammans med ifrågavarande data. Sträva efter att tillämpa befintliga standarder och/eller koduppsättningar</a:t>
            </a:r>
            <a:r>
              <a:rPr lang="sv-FI" sz="7200" b="0" i="0" u="none" dirty="0">
                <a:solidFill>
                  <a:schemeClr val="dk1"/>
                </a:solidFill>
              </a:rPr>
              <a:t> </a:t>
            </a:r>
            <a:r>
              <a:rPr lang="sv-FI" sz="7200" b="0" i="0" u="none" dirty="0"/>
              <a:t>för att förbättra begripligheten och reproducerbarheten.</a:t>
            </a:r>
            <a:endParaRPr sz="7200" b="1" dirty="0">
              <a:solidFill>
                <a:srgbClr val="595959"/>
              </a:solidFill>
            </a:endParaRPr>
          </a:p>
          <a:p>
            <a:pPr marL="0" lvl="0" indent="0" algn="l" rtl="0">
              <a:lnSpc>
                <a:spcPct val="115000"/>
              </a:lnSpc>
              <a:spcBef>
                <a:spcPts val="1200"/>
              </a:spcBef>
              <a:spcAft>
                <a:spcPts val="0"/>
              </a:spcAft>
              <a:buSzPct val="100000"/>
              <a:buNone/>
            </a:pPr>
            <a:r>
              <a:rPr lang="sv-FI" sz="7200" b="1" i="0" u="none" dirty="0">
                <a:solidFill>
                  <a:srgbClr val="595959"/>
                </a:solidFill>
              </a:rPr>
              <a:t>Arbetsflöde</a:t>
            </a:r>
            <a:r>
              <a:rPr lang="sv-FI" sz="7200" b="0" i="0" u="none" dirty="0">
                <a:solidFill>
                  <a:srgbClr val="595959"/>
                </a:solidFill>
              </a:rPr>
              <a:t> är en serie funktioner, med hjälp av vilka man kan standardisera de olika skedena av arbetet</a:t>
            </a:r>
            <a:r>
              <a:rPr lang="sv-FI" sz="7200" dirty="0">
                <a:solidFill>
                  <a:srgbClr val="595959"/>
                </a:solidFill>
              </a:rPr>
              <a:t> </a:t>
            </a:r>
            <a:r>
              <a:rPr lang="sv-FI" sz="7200" b="0" i="0" u="none" dirty="0">
                <a:solidFill>
                  <a:srgbClr val="595959"/>
                </a:solidFill>
              </a:rPr>
              <a:t>och säkerställa följdriktiga resultat. Arbetsflöden strukturerar processer och förbättrar effektiviteten. Arbetsflödet möjliggör lagring och publicering av </a:t>
            </a:r>
            <a:r>
              <a:rPr lang="sv-FI" sz="7200" b="0" i="0" u="none" dirty="0" err="1">
                <a:solidFill>
                  <a:srgbClr val="595959"/>
                </a:solidFill>
              </a:rPr>
              <a:t>utvecklingshistorik</a:t>
            </a:r>
            <a:r>
              <a:rPr lang="sv-FI" sz="7200" b="0" i="0" u="none" dirty="0">
                <a:solidFill>
                  <a:srgbClr val="595959"/>
                </a:solidFill>
              </a:rPr>
              <a:t> (</a:t>
            </a:r>
            <a:r>
              <a:rPr lang="sv-FI" sz="7200" b="0" i="1" u="none" dirty="0" err="1">
                <a:solidFill>
                  <a:srgbClr val="595959"/>
                </a:solidFill>
              </a:rPr>
              <a:t>lineage</a:t>
            </a:r>
            <a:r>
              <a:rPr lang="sv-FI" sz="7200" b="0" i="0" u="none" dirty="0">
                <a:solidFill>
                  <a:srgbClr val="595959"/>
                </a:solidFill>
              </a:rPr>
              <a:t>) och proveniens (</a:t>
            </a:r>
            <a:r>
              <a:rPr lang="sv-FI" sz="7200" b="0" i="1" u="none" dirty="0" err="1">
                <a:solidFill>
                  <a:srgbClr val="595959"/>
                </a:solidFill>
              </a:rPr>
              <a:t>provenance</a:t>
            </a:r>
            <a:r>
              <a:rPr lang="sv-FI" sz="7200" b="0" i="0" u="none" dirty="0">
                <a:solidFill>
                  <a:srgbClr val="595959"/>
                </a:solidFill>
              </a:rPr>
              <a:t>) för data. </a:t>
            </a:r>
            <a:endParaRPr sz="7200" dirty="0">
              <a:solidFill>
                <a:srgbClr val="595959"/>
              </a:solidFill>
            </a:endParaRPr>
          </a:p>
          <a:p>
            <a:pPr marL="0" lvl="0" indent="0" algn="l" rtl="0">
              <a:lnSpc>
                <a:spcPct val="115000"/>
              </a:lnSpc>
              <a:spcBef>
                <a:spcPts val="1200"/>
              </a:spcBef>
              <a:spcAft>
                <a:spcPts val="0"/>
              </a:spcAft>
              <a:buSzPct val="100000"/>
              <a:buNone/>
            </a:pPr>
            <a:r>
              <a:rPr lang="sv-FI" sz="7200" b="0" i="0" u="none" dirty="0">
                <a:solidFill>
                  <a:srgbClr val="595959"/>
                </a:solidFill>
              </a:rPr>
              <a:t>När informationsobjekt skapas eller en förändrad version skapas av det, märks det med ett versionsnummer. </a:t>
            </a:r>
            <a:r>
              <a:rPr lang="sv-FI" sz="7200" b="1" i="0" u="none" dirty="0">
                <a:solidFill>
                  <a:srgbClr val="595959"/>
                </a:solidFill>
              </a:rPr>
              <a:t>Versionshanteringen </a:t>
            </a:r>
            <a:r>
              <a:rPr lang="sv-FI" sz="7200" b="0" i="0" u="none" dirty="0">
                <a:solidFill>
                  <a:srgbClr val="595959"/>
                </a:solidFill>
              </a:rPr>
              <a:t>för bok över lagrade versioner och möjliggör återställning till dem, vilket är viktigt med tanke på spårbarhet för ifrågavarande data, uppföljning av redigeringar och korrigering av fel. </a:t>
            </a:r>
            <a:endParaRPr sz="7200" dirty="0">
              <a:solidFill>
                <a:srgbClr val="595959"/>
              </a:solidFill>
            </a:endParaRPr>
          </a:p>
          <a:p>
            <a:pPr marL="0" lvl="0" indent="0" algn="l" rtl="0">
              <a:lnSpc>
                <a:spcPct val="115000"/>
              </a:lnSpc>
              <a:spcBef>
                <a:spcPts val="1200"/>
              </a:spcBef>
              <a:spcAft>
                <a:spcPts val="0"/>
              </a:spcAft>
              <a:buClr>
                <a:schemeClr val="dk1"/>
              </a:buClr>
              <a:buSzPct val="81481"/>
              <a:buFont typeface="Arial"/>
              <a:buNone/>
            </a:pPr>
            <a:endParaRPr sz="1350" dirty="0"/>
          </a:p>
          <a:p>
            <a:pPr marL="0" lvl="0" indent="0" algn="l" rtl="0">
              <a:lnSpc>
                <a:spcPct val="115000"/>
              </a:lnSpc>
              <a:spcBef>
                <a:spcPts val="1200"/>
              </a:spcBef>
              <a:spcAft>
                <a:spcPts val="1200"/>
              </a:spcAft>
              <a:buSzPts val="1800"/>
              <a:buNone/>
            </a:pPr>
            <a:endParaRPr dirty="0"/>
          </a:p>
        </p:txBody>
      </p:sp>
      <p:pic>
        <p:nvPicPr>
          <p:cNvPr id="130" name="Google Shape;130;p1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2"/>
          <p:cNvSpPr txBox="1">
            <a:spLocks noGrp="1"/>
          </p:cNvSpPr>
          <p:nvPr>
            <p:ph type="title"/>
          </p:nvPr>
        </p:nvSpPr>
        <p:spPr>
          <a:xfrm>
            <a:off x="311700" y="24895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29629"/>
              <a:buNone/>
            </a:pPr>
            <a:r>
              <a:rPr lang="sv-FI" sz="2400" b="0" i="0" u="none" dirty="0">
                <a:solidFill>
                  <a:srgbClr val="008568"/>
                </a:solidFill>
              </a:rPr>
              <a:t>Anvisningar gällande livscykeln för data </a:t>
            </a:r>
            <a:br>
              <a:rPr lang="sv-FI" sz="2400" b="0" i="0" u="none" dirty="0">
                <a:solidFill>
                  <a:srgbClr val="008568"/>
                </a:solidFill>
              </a:rPr>
            </a:br>
            <a:r>
              <a:rPr lang="sv-FI" sz="2400" b="0" i="0" u="none" dirty="0">
                <a:solidFill>
                  <a:srgbClr val="008568"/>
                </a:solidFill>
              </a:rPr>
              <a:t>och dokumentering av den</a:t>
            </a:r>
            <a:endParaRPr sz="2400" dirty="0">
              <a:solidFill>
                <a:srgbClr val="008568"/>
              </a:solidFill>
            </a:endParaRPr>
          </a:p>
          <a:p>
            <a:pPr marL="0" lvl="0" indent="0" algn="l" rtl="0">
              <a:lnSpc>
                <a:spcPct val="100000"/>
              </a:lnSpc>
              <a:spcBef>
                <a:spcPts val="0"/>
              </a:spcBef>
              <a:spcAft>
                <a:spcPts val="0"/>
              </a:spcAft>
              <a:buSzPct val="129629"/>
              <a:buNone/>
            </a:pPr>
            <a:endParaRPr sz="2400" dirty="0">
              <a:solidFill>
                <a:srgbClr val="008568"/>
              </a:solidFill>
            </a:endParaRPr>
          </a:p>
        </p:txBody>
      </p:sp>
      <p:sp>
        <p:nvSpPr>
          <p:cNvPr id="136" name="Google Shape;136;p12"/>
          <p:cNvSpPr txBox="1">
            <a:spLocks noGrp="1"/>
          </p:cNvSpPr>
          <p:nvPr>
            <p:ph type="body" idx="1"/>
          </p:nvPr>
        </p:nvSpPr>
        <p:spPr>
          <a:xfrm>
            <a:off x="101000" y="954675"/>
            <a:ext cx="9042900" cy="4005600"/>
          </a:xfrm>
          <a:prstGeom prst="rect">
            <a:avLst/>
          </a:prstGeom>
          <a:noFill/>
          <a:ln>
            <a:noFill/>
          </a:ln>
        </p:spPr>
        <p:txBody>
          <a:bodyPr spcFirstLastPara="1" wrap="square" lIns="91425" tIns="91425" rIns="91425" bIns="91425" anchor="t" anchorCtr="0">
            <a:noAutofit/>
          </a:bodyPr>
          <a:lstStyle/>
          <a:p>
            <a:pPr marL="457200" lvl="0" indent="-333375" algn="l" rtl="0">
              <a:lnSpc>
                <a:spcPct val="115000"/>
              </a:lnSpc>
              <a:spcBef>
                <a:spcPts val="0"/>
              </a:spcBef>
              <a:spcAft>
                <a:spcPts val="0"/>
              </a:spcAft>
              <a:buSzPts val="1650"/>
              <a:buChar char="●"/>
            </a:pPr>
            <a:r>
              <a:rPr lang="sv-FI" sz="1650" b="0" i="0" u="none" dirty="0"/>
              <a:t>Spara rådata, såvida lagring av dem är möjligt och ändamålsenligt. </a:t>
            </a:r>
            <a:endParaRPr sz="1650" dirty="0"/>
          </a:p>
          <a:p>
            <a:pPr marL="457200" lvl="0" indent="-333375" algn="l" rtl="0">
              <a:lnSpc>
                <a:spcPct val="115000"/>
              </a:lnSpc>
              <a:spcBef>
                <a:spcPts val="0"/>
              </a:spcBef>
              <a:spcAft>
                <a:spcPts val="0"/>
              </a:spcAft>
              <a:buSzPts val="1650"/>
              <a:buChar char="●"/>
            </a:pPr>
            <a:r>
              <a:rPr lang="sv-FI" sz="1650" b="0" i="0" u="none" dirty="0"/>
              <a:t>Dokumentera datakällorna. Använd permanenta identifierare om det är möjligt (t.ex. för rådatauppsättningar, infrastrukturer, sensorer, protokoll).</a:t>
            </a:r>
            <a:endParaRPr sz="1650" dirty="0"/>
          </a:p>
          <a:p>
            <a:pPr marL="457200" lvl="0" indent="-333375" algn="l" rtl="0">
              <a:lnSpc>
                <a:spcPct val="115000"/>
              </a:lnSpc>
              <a:spcBef>
                <a:spcPts val="0"/>
              </a:spcBef>
              <a:spcAft>
                <a:spcPts val="0"/>
              </a:spcAft>
              <a:buSzPts val="1650"/>
              <a:buChar char="●"/>
            </a:pPr>
            <a:r>
              <a:rPr lang="sv-FI" sz="1650" b="0" i="0" u="none" dirty="0"/>
              <a:t>Dokumentera datahanteringen och dess principer noggrant, såsom valideringsprocessen, huruvida skrivfel har korrigerats samt konversioner osv.</a:t>
            </a:r>
            <a:endParaRPr sz="1650" dirty="0"/>
          </a:p>
          <a:p>
            <a:pPr marL="457200" lvl="0" indent="-333375" algn="l" rtl="0">
              <a:lnSpc>
                <a:spcPct val="115000"/>
              </a:lnSpc>
              <a:spcBef>
                <a:spcPts val="0"/>
              </a:spcBef>
              <a:spcAft>
                <a:spcPts val="0"/>
              </a:spcAft>
              <a:buSzPts val="1650"/>
              <a:buChar char="●"/>
            </a:pPr>
            <a:r>
              <a:rPr lang="sv-FI" sz="1650" b="0" i="0" u="none" dirty="0"/>
              <a:t>Planera </a:t>
            </a:r>
            <a:r>
              <a:rPr lang="sv-FI" sz="1650" b="0" i="0" u="none" dirty="0" err="1"/>
              <a:t>versioneringen</a:t>
            </a:r>
            <a:r>
              <a:rPr lang="sv-FI" sz="1650" b="0" i="0" u="none" dirty="0"/>
              <a:t>, långtidslagringen och förstöringen också med tanke på rådata</a:t>
            </a:r>
            <a:endParaRPr sz="1650" dirty="0"/>
          </a:p>
          <a:p>
            <a:pPr marL="457200" lvl="0" indent="-333375" algn="l" rtl="0">
              <a:lnSpc>
                <a:spcPct val="115000"/>
              </a:lnSpc>
              <a:spcBef>
                <a:spcPts val="0"/>
              </a:spcBef>
              <a:spcAft>
                <a:spcPts val="0"/>
              </a:spcAft>
              <a:buSzPts val="1650"/>
              <a:buChar char="●"/>
            </a:pPr>
            <a:r>
              <a:rPr lang="sv-FI" sz="1650" b="0" i="0" u="none" dirty="0"/>
              <a:t>Säkerställ att du vid behov kan återgå bakåt i versionerna genom att se till att du skapar en tillräcklig mängd versioner under arbetets gång. Säkerställ att versionerna är entydigt identifierbara.</a:t>
            </a:r>
            <a:endParaRPr sz="1650" dirty="0"/>
          </a:p>
          <a:p>
            <a:pPr marL="457200" lvl="0" indent="-333375" algn="l" rtl="0">
              <a:lnSpc>
                <a:spcPct val="115000"/>
              </a:lnSpc>
              <a:spcBef>
                <a:spcPts val="0"/>
              </a:spcBef>
              <a:spcAft>
                <a:spcPts val="0"/>
              </a:spcAft>
              <a:buSzPts val="1650"/>
              <a:buChar char="●"/>
            </a:pPr>
            <a:r>
              <a:rPr lang="sv-FI" sz="1650" b="0" i="0" u="none" dirty="0"/>
              <a:t>Se till att filerna är oskadade genom att räkna kontrollsummor för dem och kom ihåg säkerhetskopieringen. Registrera även dessa åtgärder.</a:t>
            </a:r>
            <a:endParaRPr sz="1650" dirty="0"/>
          </a:p>
          <a:p>
            <a:pPr marL="457200" lvl="0" indent="-333375" algn="l" rtl="0">
              <a:lnSpc>
                <a:spcPct val="115000"/>
              </a:lnSpc>
              <a:spcBef>
                <a:spcPts val="0"/>
              </a:spcBef>
              <a:spcAft>
                <a:spcPts val="0"/>
              </a:spcAft>
              <a:buSzPts val="1650"/>
              <a:buChar char="●"/>
            </a:pPr>
            <a:r>
              <a:rPr lang="sv-FI" sz="1650" b="0" i="0" u="none" dirty="0"/>
              <a:t>Fundera över vad som är nödvändigt med tanke på forskningens reproducerbarhet.</a:t>
            </a:r>
            <a:endParaRPr sz="1650" dirty="0"/>
          </a:p>
          <a:p>
            <a:pPr marL="457200" lvl="0" indent="-333375" algn="l" rtl="0">
              <a:lnSpc>
                <a:spcPct val="115000"/>
              </a:lnSpc>
              <a:spcBef>
                <a:spcPts val="0"/>
              </a:spcBef>
              <a:spcAft>
                <a:spcPts val="0"/>
              </a:spcAft>
              <a:buSzPts val="1650"/>
              <a:buChar char="●"/>
            </a:pPr>
            <a:r>
              <a:rPr lang="sv-FI" sz="1650" b="0" i="0" u="none" dirty="0"/>
              <a:t>I synnerhet med tanke på data som </a:t>
            </a:r>
            <a:r>
              <a:rPr lang="sv-FI" sz="1650" b="0" i="0" u="none" dirty="0" err="1"/>
              <a:t>långtidslagras</a:t>
            </a:r>
            <a:r>
              <a:rPr lang="sv-FI" sz="1650" b="0" i="0" u="none" dirty="0"/>
              <a:t> är noggrann dokumentation viktig, till exempel beträffande apparatur och program som har använts.</a:t>
            </a:r>
            <a:endParaRPr sz="1650" dirty="0"/>
          </a:p>
        </p:txBody>
      </p:sp>
      <p:pic>
        <p:nvPicPr>
          <p:cNvPr id="137" name="Google Shape;137;p1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sv-FI" b="0" i="0" u="none">
                <a:solidFill>
                  <a:srgbClr val="008568"/>
                </a:solidFill>
              </a:rPr>
              <a:t>CHECKLISTA: Är din forskning reproducerbar?</a:t>
            </a:r>
            <a:endParaRPr/>
          </a:p>
        </p:txBody>
      </p:sp>
      <p:sp>
        <p:nvSpPr>
          <p:cNvPr id="143" name="Google Shape;143;p13"/>
          <p:cNvSpPr txBox="1">
            <a:spLocks noGrp="1"/>
          </p:cNvSpPr>
          <p:nvPr>
            <p:ph type="body" idx="1"/>
          </p:nvPr>
        </p:nvSpPr>
        <p:spPr>
          <a:xfrm>
            <a:off x="124800" y="1017725"/>
            <a:ext cx="8894400" cy="3416400"/>
          </a:xfrm>
          <a:prstGeom prst="rect">
            <a:avLst/>
          </a:prstGeom>
          <a:noFill/>
          <a:ln>
            <a:noFill/>
          </a:ln>
        </p:spPr>
        <p:txBody>
          <a:bodyPr spcFirstLastPara="1" wrap="square" lIns="91425" tIns="91425" rIns="91425" bIns="91425" anchor="t" anchorCtr="0">
            <a:noAutofit/>
          </a:bodyPr>
          <a:lstStyle/>
          <a:p>
            <a:pPr marL="457200" lvl="0" indent="-330200" algn="l" rtl="0">
              <a:lnSpc>
                <a:spcPct val="95000"/>
              </a:lnSpc>
              <a:spcBef>
                <a:spcPts val="900"/>
              </a:spcBef>
              <a:spcAft>
                <a:spcPts val="0"/>
              </a:spcAft>
              <a:buSzPts val="1600"/>
              <a:buAutoNum type="arabicPeriod"/>
            </a:pPr>
            <a:r>
              <a:rPr lang="sv-FI" sz="1600" b="0" i="0" u="none" dirty="0">
                <a:solidFill>
                  <a:srgbClr val="464F55"/>
                </a:solidFill>
              </a:rPr>
              <a:t>Styr materialhanteringsplanen (DMP) arbetet under hela livscykeln för data så att </a:t>
            </a:r>
            <a:r>
              <a:rPr lang="sv-FI" sz="1600" b="0" i="0" u="none" dirty="0"/>
              <a:t>hela datahanteringsprocessen är transparent och tillräckligt dokumenterad</a:t>
            </a:r>
            <a:r>
              <a:rPr lang="sv-FI" sz="1600" b="0" i="0" u="none" dirty="0">
                <a:solidFill>
                  <a:srgbClr val="464F55"/>
                </a:solidFill>
              </a:rPr>
              <a:t>?</a:t>
            </a:r>
            <a:endParaRPr sz="1600" dirty="0">
              <a:solidFill>
                <a:srgbClr val="464F55"/>
              </a:solidFill>
            </a:endParaRPr>
          </a:p>
          <a:p>
            <a:pPr marL="457200" lvl="0" indent="-330200" algn="l" rtl="0">
              <a:lnSpc>
                <a:spcPct val="95000"/>
              </a:lnSpc>
              <a:spcBef>
                <a:spcPts val="0"/>
              </a:spcBef>
              <a:spcAft>
                <a:spcPts val="0"/>
              </a:spcAft>
              <a:buClr>
                <a:srgbClr val="464F55"/>
              </a:buClr>
              <a:buSzPts val="1600"/>
              <a:buAutoNum type="arabicPeriod"/>
            </a:pPr>
            <a:r>
              <a:rPr lang="sv-FI" sz="1600" b="0" i="0" u="none" dirty="0"/>
              <a:t>Hur har transparens och användningsbegränsningar för data beaktats under hela processen?</a:t>
            </a:r>
            <a:endParaRPr sz="1600" dirty="0">
              <a:solidFill>
                <a:srgbClr val="464F55"/>
              </a:solidFill>
            </a:endParaRPr>
          </a:p>
          <a:p>
            <a:pPr marL="457200" lvl="0" indent="-330200" algn="l" rtl="0">
              <a:lnSpc>
                <a:spcPct val="95000"/>
              </a:lnSpc>
              <a:spcBef>
                <a:spcPts val="0"/>
              </a:spcBef>
              <a:spcAft>
                <a:spcPts val="0"/>
              </a:spcAft>
              <a:buSzPts val="1600"/>
              <a:buAutoNum type="arabicPeriod"/>
            </a:pPr>
            <a:r>
              <a:rPr lang="sv-FI" sz="1600" b="0" i="0" u="none" dirty="0">
                <a:solidFill>
                  <a:srgbClr val="464F55"/>
                </a:solidFill>
              </a:rPr>
              <a:t>Utnyttjar man i metadata och själva data </a:t>
            </a:r>
            <a:r>
              <a:rPr lang="sv-FI" sz="1600" b="0" i="0" u="none" dirty="0">
                <a:solidFill>
                  <a:srgbClr val="595959"/>
                </a:solidFill>
              </a:rPr>
              <a:t>gemensam praxis, till exempel standarder och ordlistor? </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FI" sz="1600" b="0" i="0" u="none" dirty="0">
                <a:solidFill>
                  <a:srgbClr val="595959"/>
                </a:solidFill>
              </a:rPr>
              <a:t>Har forskningsmaterialets livscykel dokumenterats systematiskt och motsvarar beskrivningen verkligheten? </a:t>
            </a:r>
            <a:r>
              <a:rPr lang="sv-FI" sz="1600" b="0" i="0" u="none" dirty="0"/>
              <a:t>Har så många skeden av datahanteringen som möjligt automatiserats och har koden sparats? Finns dokumentationen (den tekniska dokumentationen) av de program och inställningar som har använts tillgänglig?</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FI" sz="1600" b="0" i="0" u="none" dirty="0">
                <a:solidFill>
                  <a:srgbClr val="595959"/>
                </a:solidFill>
              </a:rPr>
              <a:t>Har data och annan output </a:t>
            </a:r>
            <a:r>
              <a:rPr lang="sv-FI" sz="1600" b="0" i="0" u="none" dirty="0" err="1">
                <a:solidFill>
                  <a:srgbClr val="595959"/>
                </a:solidFill>
              </a:rPr>
              <a:t>versionerats</a:t>
            </a:r>
            <a:r>
              <a:rPr lang="sv-FI" sz="1600" b="0" i="0" u="none" dirty="0">
                <a:solidFill>
                  <a:srgbClr val="595959"/>
                </a:solidFill>
              </a:rPr>
              <a:t>? </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FI" sz="1600" b="0" i="0" u="none" dirty="0">
                <a:solidFill>
                  <a:srgbClr val="595959"/>
                </a:solidFill>
              </a:rPr>
              <a:t>Har data och dokumentationen av dem sparats i ett hänvisningsbart format (permanenta identifierare och metadata)? </a:t>
            </a:r>
            <a:endParaRPr sz="1600" dirty="0">
              <a:solidFill>
                <a:srgbClr val="595959"/>
              </a:solidFill>
            </a:endParaRPr>
          </a:p>
          <a:p>
            <a:pPr marL="0" lvl="0" indent="0" algn="ctr" rtl="0">
              <a:lnSpc>
                <a:spcPct val="90000"/>
              </a:lnSpc>
              <a:spcBef>
                <a:spcPts val="900"/>
              </a:spcBef>
              <a:spcAft>
                <a:spcPts val="0"/>
              </a:spcAft>
              <a:buClr>
                <a:schemeClr val="dk1"/>
              </a:buClr>
              <a:buSzPts val="440"/>
              <a:buFont typeface="Arial"/>
              <a:buNone/>
            </a:pPr>
            <a:r>
              <a:rPr lang="sv-FI" sz="1640" b="1" i="1" u="none" dirty="0">
                <a:solidFill>
                  <a:srgbClr val="464F55"/>
                </a:solidFill>
              </a:rPr>
              <a:t>Genom att ombesörja reproducerbarheten genomförs FAIR-principerna naturligt som en del av forskningsprocessen och varken data eller dokumentation behöver skapas separat i publiceringsskedet av artikeln eller ifrågavarande data</a:t>
            </a:r>
            <a:endParaRPr sz="1640" b="1" i="1" dirty="0">
              <a:solidFill>
                <a:srgbClr val="464F55"/>
              </a:solidFill>
            </a:endParaRPr>
          </a:p>
          <a:p>
            <a:pPr marL="0" lvl="0" indent="0" algn="l" rtl="0">
              <a:lnSpc>
                <a:spcPct val="95000"/>
              </a:lnSpc>
              <a:spcBef>
                <a:spcPts val="0"/>
              </a:spcBef>
              <a:spcAft>
                <a:spcPts val="1200"/>
              </a:spcAft>
              <a:buSzPts val="440"/>
              <a:buNone/>
            </a:pPr>
            <a:endParaRPr sz="419" dirty="0">
              <a:solidFill>
                <a:srgbClr val="4D5156"/>
              </a:solidFill>
              <a:highlight>
                <a:srgbClr val="FFFFFF"/>
              </a:highlight>
            </a:endParaRPr>
          </a:p>
        </p:txBody>
      </p:sp>
      <p:pic>
        <p:nvPicPr>
          <p:cNvPr id="144" name="Google Shape;144;p13">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4"/>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sv-FI" b="0" i="0" u="none">
                <a:solidFill>
                  <a:srgbClr val="008568"/>
                </a:solidFill>
              </a:rPr>
              <a:t>Utvärdering av datas värde och kvalitet</a:t>
            </a:r>
            <a:endParaRPr>
              <a:solidFill>
                <a:srgbClr val="008568"/>
              </a:solidFill>
            </a:endParaRPr>
          </a:p>
        </p:txBody>
      </p:sp>
      <p:pic>
        <p:nvPicPr>
          <p:cNvPr id="150" name="Google Shape;150;p14" descr="Stiliserad diamant."/>
          <p:cNvPicPr preferRelativeResize="0"/>
          <p:nvPr/>
        </p:nvPicPr>
        <p:blipFill rotWithShape="1">
          <a:blip r:embed="rId3">
            <a:alphaModFix/>
          </a:blip>
          <a:srcRect/>
          <a:stretch/>
        </p:blipFill>
        <p:spPr>
          <a:xfrm>
            <a:off x="3413018" y="2807385"/>
            <a:ext cx="2226775" cy="2086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5"/>
          <p:cNvSpPr txBox="1">
            <a:spLocks noGrp="1"/>
          </p:cNvSpPr>
          <p:nvPr>
            <p:ph type="title"/>
          </p:nvPr>
        </p:nvSpPr>
        <p:spPr>
          <a:xfrm>
            <a:off x="311700" y="10365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95000"/>
              </a:lnSpc>
              <a:spcBef>
                <a:spcPts val="0"/>
              </a:spcBef>
              <a:spcAft>
                <a:spcPts val="1200"/>
              </a:spcAft>
              <a:buSzPct val="95903"/>
              <a:buNone/>
            </a:pPr>
            <a:r>
              <a:rPr lang="sv-FI" sz="3243" b="0" i="0" u="none">
                <a:solidFill>
                  <a:srgbClr val="008568"/>
                </a:solidFill>
              </a:rPr>
              <a:t>FAIR-principerna och datavärde</a:t>
            </a:r>
            <a:endParaRPr sz="3243">
              <a:solidFill>
                <a:srgbClr val="008568"/>
              </a:solidFill>
            </a:endParaRPr>
          </a:p>
        </p:txBody>
      </p:sp>
      <p:sp>
        <p:nvSpPr>
          <p:cNvPr id="156" name="Google Shape;156;p15"/>
          <p:cNvSpPr txBox="1">
            <a:spLocks noGrp="1"/>
          </p:cNvSpPr>
          <p:nvPr>
            <p:ph type="body" idx="1"/>
          </p:nvPr>
        </p:nvSpPr>
        <p:spPr>
          <a:xfrm>
            <a:off x="328800" y="627550"/>
            <a:ext cx="8486400" cy="37305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1800"/>
              <a:buNone/>
            </a:pPr>
            <a:r>
              <a:rPr lang="sv-FI" sz="1700" b="0" i="0" u="none" dirty="0"/>
              <a:t>Vidareutnyttjande av data ökar deras värde för vetenskapssamfundet och samhället. Forskaren har ansvar för att för sin egen del definiera värdet på data och se till att det bevaras.</a:t>
            </a:r>
            <a:endParaRPr sz="1700" dirty="0"/>
          </a:p>
          <a:p>
            <a:pPr marL="0" lvl="0" indent="0" algn="l" rtl="0">
              <a:lnSpc>
                <a:spcPct val="95000"/>
              </a:lnSpc>
              <a:spcBef>
                <a:spcPts val="1200"/>
              </a:spcBef>
              <a:spcAft>
                <a:spcPts val="0"/>
              </a:spcAft>
              <a:buClr>
                <a:schemeClr val="dk1"/>
              </a:buClr>
              <a:buSzPts val="1100"/>
              <a:buFont typeface="Arial"/>
              <a:buNone/>
            </a:pPr>
            <a:r>
              <a:rPr lang="sv-FI" sz="1700" b="0" i="0" u="none" dirty="0"/>
              <a:t>Materialhantering i enlighet med FAIR-principerna möjliggör ansvarsfullt vidareutnyttjande av data och ökar forskningens genomslag. </a:t>
            </a:r>
            <a:endParaRPr sz="1700" dirty="0"/>
          </a:p>
          <a:p>
            <a:pPr marL="0" lvl="0" indent="0" algn="l" rtl="0">
              <a:lnSpc>
                <a:spcPct val="95000"/>
              </a:lnSpc>
              <a:spcBef>
                <a:spcPts val="1200"/>
              </a:spcBef>
              <a:spcAft>
                <a:spcPts val="0"/>
              </a:spcAft>
              <a:buSzPts val="1800"/>
              <a:buNone/>
            </a:pPr>
            <a:r>
              <a:rPr lang="sv-FI" sz="1700" b="0" i="0" u="none" dirty="0"/>
              <a:t>Ju noggrannare ursprunget för ifrågavarande data dokumenteras, desto enklare är de att använda på nytt. Med anledning av detta måste arbetsflödet, med vilket man får forskningsdata av rådata som kan publiceras, sparas.</a:t>
            </a:r>
            <a:endParaRPr sz="1700" dirty="0"/>
          </a:p>
          <a:p>
            <a:pPr marL="0" lvl="0" indent="0" algn="l" rtl="0">
              <a:lnSpc>
                <a:spcPct val="95000"/>
              </a:lnSpc>
              <a:spcBef>
                <a:spcPts val="1200"/>
              </a:spcBef>
              <a:spcAft>
                <a:spcPts val="0"/>
              </a:spcAft>
              <a:buSzPts val="1800"/>
              <a:buNone/>
            </a:pPr>
            <a:r>
              <a:rPr lang="sv-FI" sz="1700" b="0" i="0" u="none" dirty="0"/>
              <a:t>Forskaren kan samla in data för att lösa en fråga som hen själv har definierat inom sitt vetenskapliga område, men samma data kan även ha ett värde som en del av en större helhet, till exempel i organisationens databas, som jämförelsedata, som en del av metaanalysen eller inom något annat vetenskapligt område.</a:t>
            </a:r>
            <a:endParaRPr sz="1700" dirty="0"/>
          </a:p>
          <a:p>
            <a:pPr marL="0" lvl="0" indent="0" algn="l" rtl="0">
              <a:lnSpc>
                <a:spcPct val="95000"/>
              </a:lnSpc>
              <a:spcBef>
                <a:spcPts val="1200"/>
              </a:spcBef>
              <a:spcAft>
                <a:spcPts val="1200"/>
              </a:spcAft>
              <a:buSzPts val="1800"/>
              <a:buNone/>
            </a:pPr>
            <a:r>
              <a:rPr lang="sv-FI" sz="1700" b="0" i="0" u="none" dirty="0"/>
              <a:t>Uniciteten hos data och mängden resurser som används för att producera dem ökar vanligen datavärdet. Data har ofta även ett värde ur perspektivet för forskningens transparens och (referent)granskning.</a:t>
            </a:r>
            <a:endParaRPr sz="1700" dirty="0"/>
          </a:p>
        </p:txBody>
      </p:sp>
      <p:pic>
        <p:nvPicPr>
          <p:cNvPr id="157" name="Google Shape;157;p15">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8204089" y="225571"/>
            <a:ext cx="611108" cy="572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6"/>
          <p:cNvSpPr txBox="1">
            <a:spLocks noGrp="1"/>
          </p:cNvSpPr>
          <p:nvPr>
            <p:ph type="title"/>
          </p:nvPr>
        </p:nvSpPr>
        <p:spPr>
          <a:xfrm>
            <a:off x="168300" y="1044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990"/>
              <a:buNone/>
            </a:pPr>
            <a:r>
              <a:rPr lang="sv-FI" sz="2920" b="0" i="0" u="none" dirty="0">
                <a:solidFill>
                  <a:srgbClr val="008568"/>
                </a:solidFill>
              </a:rPr>
              <a:t>Förändring av </a:t>
            </a:r>
            <a:r>
              <a:rPr lang="sv-FI" sz="2920" dirty="0">
                <a:solidFill>
                  <a:srgbClr val="008568"/>
                </a:solidFill>
              </a:rPr>
              <a:t>värdet på data</a:t>
            </a:r>
            <a:endParaRPr sz="2920" dirty="0">
              <a:solidFill>
                <a:srgbClr val="008568"/>
              </a:solidFill>
            </a:endParaRPr>
          </a:p>
        </p:txBody>
      </p:sp>
      <p:pic>
        <p:nvPicPr>
          <p:cNvPr id="163" name="Google Shape;163;p16">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164" name="Google Shape;164;p16"/>
          <p:cNvSpPr txBox="1"/>
          <p:nvPr/>
        </p:nvSpPr>
        <p:spPr>
          <a:xfrm>
            <a:off x="168300" y="772325"/>
            <a:ext cx="8768400" cy="461661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sv-FI" sz="1800" b="0" i="0" u="none" strike="noStrike" cap="none" dirty="0">
                <a:solidFill>
                  <a:schemeClr val="dk2"/>
                </a:solidFill>
                <a:latin typeface="Arial"/>
                <a:ea typeface="Arial"/>
                <a:cs typeface="Arial"/>
                <a:sym typeface="Arial"/>
              </a:rPr>
              <a:t>Värdet på data kan minska eller öka med tiden: det kan hända att data som </a:t>
            </a:r>
            <a:br>
              <a:rPr lang="sv-FI" sz="1800" b="0" i="0" u="none" strike="noStrike" cap="none" dirty="0">
                <a:solidFill>
                  <a:schemeClr val="dk2"/>
                </a:solidFill>
                <a:latin typeface="Arial"/>
                <a:ea typeface="Arial"/>
                <a:cs typeface="Arial"/>
                <a:sym typeface="Arial"/>
              </a:rPr>
            </a:br>
            <a:r>
              <a:rPr lang="sv-FI" sz="1800" b="0" i="0" u="none" strike="noStrike" cap="none" dirty="0">
                <a:solidFill>
                  <a:schemeClr val="dk2"/>
                </a:solidFill>
                <a:latin typeface="Arial"/>
                <a:ea typeface="Arial"/>
                <a:cs typeface="Arial"/>
                <a:sym typeface="Arial"/>
              </a:rPr>
              <a:t>har samlats in för lösning av ett aktuellt problem endast kan användas en gång, </a:t>
            </a:r>
            <a:br>
              <a:rPr lang="sv-FI" sz="1800" b="0" i="0" u="none" strike="noStrike" cap="none" dirty="0">
                <a:solidFill>
                  <a:schemeClr val="dk2"/>
                </a:solidFill>
                <a:latin typeface="Arial"/>
                <a:ea typeface="Arial"/>
                <a:cs typeface="Arial"/>
                <a:sym typeface="Arial"/>
              </a:rPr>
            </a:br>
            <a:r>
              <a:rPr lang="sv-FI" sz="1800" b="0" i="0" u="none" strike="noStrike" cap="none" dirty="0">
                <a:solidFill>
                  <a:schemeClr val="dk2"/>
                </a:solidFill>
                <a:latin typeface="Arial"/>
                <a:ea typeface="Arial"/>
                <a:cs typeface="Arial"/>
                <a:sym typeface="Arial"/>
              </a:rPr>
              <a:t>men de kan även få en ny betydelse till exempel som en del av en tidsserie, som </a:t>
            </a:r>
            <a:r>
              <a:rPr lang="sv-FI" sz="1800" dirty="0">
                <a:solidFill>
                  <a:schemeClr val="dk2"/>
                </a:solidFill>
              </a:rPr>
              <a:t>referens</a:t>
            </a:r>
            <a:r>
              <a:rPr lang="sv-FI" sz="1800" b="0" i="0" u="none" strike="noStrike" cap="none" dirty="0">
                <a:solidFill>
                  <a:schemeClr val="dk2"/>
                </a:solidFill>
                <a:latin typeface="Arial"/>
                <a:ea typeface="Arial"/>
                <a:cs typeface="Arial"/>
                <a:sym typeface="Arial"/>
              </a:rPr>
              <a:t>punkt för förändring eller som en del av ett kulturarv. Med tiden kan forskningsmaterialet få ett </a:t>
            </a:r>
            <a:r>
              <a:rPr lang="sv-FI" sz="1800" b="0" i="0" u="none" strike="noStrike" cap="none" dirty="0" err="1">
                <a:solidFill>
                  <a:schemeClr val="dk2"/>
                </a:solidFill>
                <a:latin typeface="Arial"/>
                <a:ea typeface="Arial"/>
                <a:cs typeface="Arial"/>
                <a:sym typeface="Arial"/>
              </a:rPr>
              <a:t>kulturarvsvärde</a:t>
            </a:r>
            <a:r>
              <a:rPr lang="sv-FI" sz="1800" b="0" i="0" u="none" strike="noStrike" cap="none" dirty="0">
                <a:solidFill>
                  <a:schemeClr val="dk2"/>
                </a:solidFill>
                <a:latin typeface="Arial"/>
                <a:ea typeface="Arial"/>
                <a:cs typeface="Arial"/>
                <a:sym typeface="Arial"/>
              </a:rPr>
              <a:t>.</a:t>
            </a:r>
            <a:endParaRPr sz="1800" b="0" i="0" u="none" strike="noStrike" cap="none" dirty="0">
              <a:solidFill>
                <a:schemeClr val="dk2"/>
              </a:solidFill>
              <a:latin typeface="Arial"/>
              <a:ea typeface="Arial"/>
              <a:cs typeface="Arial"/>
              <a:sym typeface="Arial"/>
            </a:endParaRPr>
          </a:p>
          <a:p>
            <a:pPr marL="914400" marR="0" lvl="0" indent="-317500" algn="l" rtl="0">
              <a:lnSpc>
                <a:spcPct val="100000"/>
              </a:lnSpc>
              <a:spcBef>
                <a:spcPts val="0"/>
              </a:spcBef>
              <a:spcAft>
                <a:spcPts val="0"/>
              </a:spcAft>
              <a:buClr>
                <a:srgbClr val="000000"/>
              </a:buClr>
              <a:buSzPts val="1400"/>
              <a:buFont typeface="Arial"/>
              <a:buChar char="●"/>
            </a:pPr>
            <a:r>
              <a:rPr lang="sv-FI" sz="1400" b="0" i="0" u="none" strike="noStrike" cap="none" dirty="0">
                <a:solidFill>
                  <a:schemeClr val="dk2"/>
                </a:solidFill>
                <a:latin typeface="Arial"/>
                <a:ea typeface="Arial"/>
                <a:cs typeface="Arial"/>
                <a:sym typeface="Arial"/>
                <a:hlinkClick r:id="rId4"/>
              </a:rPr>
              <a:t>Läs mer om </a:t>
            </a:r>
            <a:r>
              <a:rPr lang="sv-FI" sz="1400" b="0" i="0" u="none" strike="noStrike" cap="none" dirty="0" err="1">
                <a:solidFill>
                  <a:schemeClr val="dk2"/>
                </a:solidFill>
                <a:latin typeface="Arial"/>
                <a:ea typeface="Arial"/>
                <a:cs typeface="Arial"/>
                <a:sym typeface="Arial"/>
                <a:hlinkClick r:id="rId4"/>
              </a:rPr>
              <a:t>kulturarvsvärde</a:t>
            </a:r>
            <a:r>
              <a:rPr lang="sv-FI" sz="1400" b="0" i="0" u="none" strike="noStrike" cap="none" dirty="0">
                <a:solidFill>
                  <a:schemeClr val="dk2"/>
                </a:solidFill>
                <a:latin typeface="Arial"/>
                <a:ea typeface="Arial"/>
                <a:cs typeface="Arial"/>
                <a:sym typeface="Arial"/>
                <a:hlinkClick r:id="rId4"/>
              </a:rPr>
              <a:t> och data</a:t>
            </a:r>
            <a:endParaRPr sz="14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none" strike="noStrike" cap="none" dirty="0">
                <a:solidFill>
                  <a:schemeClr val="dk2"/>
                </a:solidFill>
                <a:latin typeface="Arial"/>
                <a:ea typeface="Arial"/>
                <a:cs typeface="Arial"/>
                <a:sym typeface="Arial"/>
              </a:rPr>
              <a:t>Det är svårt att förutse vilka data som är värdefulla i framtiden, vilket är anledningen till att ett noggrant urval av data och säkerställande av begriplighet för data är en väsentlig del av forskning.</a:t>
            </a:r>
            <a:endParaRPr sz="1800" b="0" i="0" u="none" strike="noStrike" cap="none" dirty="0">
              <a:solidFill>
                <a:schemeClr val="dk2"/>
              </a:solidFill>
              <a:latin typeface="Arial"/>
              <a:ea typeface="Arial"/>
              <a:cs typeface="Arial"/>
              <a:sym typeface="Arial"/>
            </a:endParaRPr>
          </a:p>
          <a:p>
            <a:pPr marL="457200" marR="0" lvl="0" indent="-317500" algn="l" rtl="0">
              <a:lnSpc>
                <a:spcPct val="100000"/>
              </a:lnSpc>
              <a:spcBef>
                <a:spcPts val="0"/>
              </a:spcBef>
              <a:spcAft>
                <a:spcPts val="0"/>
              </a:spcAft>
              <a:buClr>
                <a:srgbClr val="000000"/>
              </a:buClr>
              <a:buSzPts val="1400"/>
              <a:buFont typeface="Arial"/>
              <a:buChar char="●"/>
            </a:pPr>
            <a:r>
              <a:rPr lang="sv-FI" sz="1400" b="0" i="0" u="none" strike="noStrike" cap="none" dirty="0">
                <a:solidFill>
                  <a:schemeClr val="dk2"/>
                </a:solidFill>
                <a:latin typeface="Arial"/>
                <a:ea typeface="Arial"/>
                <a:cs typeface="Arial"/>
                <a:sym typeface="Arial"/>
              </a:rPr>
              <a:t>Till exempel har uppföljningsmaterialet gällande islossningen i Aura å i Åbo samlats in från såväl arkivdata som gamla tidningsdata (</a:t>
            </a:r>
            <a:r>
              <a:rPr lang="sv-FI" sz="1400" b="0" i="0" u="sng" strike="noStrike" cap="none" dirty="0">
                <a:solidFill>
                  <a:schemeClr val="accent5"/>
                </a:solidFill>
                <a:latin typeface="Arial"/>
                <a:ea typeface="Arial"/>
                <a:cs typeface="Arial"/>
                <a:sym typeface="Arial"/>
                <a:hlinkClick r:id="rId5" action="ppaction://hlinkfile"/>
              </a:rPr>
              <a:t>hela </a:t>
            </a:r>
            <a:r>
              <a:rPr lang="sv-FI" sz="1400" b="0" i="0" u="sng" strike="noStrike" cap="none" dirty="0" err="1">
                <a:solidFill>
                  <a:schemeClr val="accent5"/>
                </a:solidFill>
                <a:latin typeface="Arial"/>
                <a:ea typeface="Arial"/>
                <a:cs typeface="Arial"/>
                <a:sym typeface="Arial"/>
                <a:hlinkClick r:id="rId5" action="ppaction://hlinkfile"/>
              </a:rPr>
              <a:t>forskingsartikeln</a:t>
            </a:r>
            <a:r>
              <a:rPr lang="sv-FI" sz="1400" b="0" i="0" u="sng" strike="noStrike" cap="none" dirty="0">
                <a:solidFill>
                  <a:schemeClr val="accent5"/>
                </a:solidFill>
                <a:latin typeface="Arial"/>
                <a:ea typeface="Arial"/>
                <a:cs typeface="Arial"/>
                <a:sym typeface="Arial"/>
                <a:hlinkClick r:id="rId5" action="ppaction://hlinkfile"/>
              </a:rPr>
              <a:t> på engelska</a:t>
            </a:r>
            <a:r>
              <a:rPr lang="sv-FI" sz="1400" b="0" i="0" u="none" strike="noStrike" cap="none" dirty="0">
                <a:solidFill>
                  <a:schemeClr val="dk2"/>
                </a:solidFill>
                <a:latin typeface="Arial"/>
                <a:ea typeface="Arial"/>
                <a:cs typeface="Arial"/>
                <a:sym typeface="Arial"/>
              </a:rPr>
              <a:t>). Med hjälp av det kan man nu 100–200 år senare analysera effekterna av klimatförändringen.</a:t>
            </a:r>
            <a:endParaRPr sz="1400" b="0" i="0" u="none" strike="noStrike" cap="none" dirty="0">
              <a:solidFill>
                <a:schemeClr val="dk2"/>
              </a:solidFill>
              <a:latin typeface="Arial"/>
              <a:ea typeface="Arial"/>
              <a:cs typeface="Arial"/>
              <a:sym typeface="Arial"/>
            </a:endParaRPr>
          </a:p>
          <a:p>
            <a:pPr marL="457200" marR="0" lvl="0" indent="-317500" algn="l" rtl="0">
              <a:lnSpc>
                <a:spcPct val="100000"/>
              </a:lnSpc>
              <a:spcBef>
                <a:spcPts val="0"/>
              </a:spcBef>
              <a:spcAft>
                <a:spcPts val="0"/>
              </a:spcAft>
              <a:buClr>
                <a:schemeClr val="dk2"/>
              </a:buClr>
              <a:buSzPts val="1400"/>
              <a:buFont typeface="Arial"/>
              <a:buChar char="●"/>
            </a:pPr>
            <a:r>
              <a:rPr lang="sv-FI" sz="1400" b="0" i="0" u="none" strike="noStrike" cap="none" dirty="0">
                <a:solidFill>
                  <a:schemeClr val="dk2"/>
                </a:solidFill>
                <a:latin typeface="Arial"/>
                <a:ea typeface="Arial"/>
                <a:cs typeface="Arial"/>
                <a:sym typeface="Arial"/>
              </a:rPr>
              <a:t>Lagringen kan även öka värdet på rådata. Till exempel kan till synes avvikande observationer vara de första tecknen på en begynnande förändring. Därför kan det vara bra att spara rådata, även om de vid insamlingstidpunkten kan tyckas innehålla oförklarliga fel.</a:t>
            </a:r>
            <a:endParaRPr sz="14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06544"/>
              <a:buNone/>
            </a:pPr>
            <a:r>
              <a:rPr lang="sv-FI" sz="2920" b="0" i="0" u="none">
                <a:solidFill>
                  <a:srgbClr val="008568"/>
                </a:solidFill>
              </a:rPr>
              <a:t>Publicerade anvisningar för utvärdering </a:t>
            </a:r>
            <a:br>
              <a:rPr lang="sv-FI" sz="2920">
                <a:solidFill>
                  <a:srgbClr val="008568"/>
                </a:solidFill>
              </a:rPr>
            </a:br>
            <a:r>
              <a:rPr lang="sv-FI" sz="2920" b="0" i="0" u="none">
                <a:solidFill>
                  <a:srgbClr val="008568"/>
                </a:solidFill>
              </a:rPr>
              <a:t>av datavärde och -kvalitet</a:t>
            </a:r>
            <a:endParaRPr/>
          </a:p>
        </p:txBody>
      </p:sp>
      <p:sp>
        <p:nvSpPr>
          <p:cNvPr id="170" name="Google Shape;170;p17"/>
          <p:cNvSpPr txBox="1">
            <a:spLocks noGrp="1"/>
          </p:cNvSpPr>
          <p:nvPr>
            <p:ph type="body" idx="1"/>
          </p:nvPr>
        </p:nvSpPr>
        <p:spPr>
          <a:xfrm>
            <a:off x="311700" y="1298550"/>
            <a:ext cx="87777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sz="1700" b="0" i="0" u="none" dirty="0"/>
              <a:t>Det finns många olika sätt och kriterier att definiera värdet på data. </a:t>
            </a:r>
            <a:r>
              <a:rPr lang="sv-FI" b="0" i="0" u="none" dirty="0"/>
              <a:t>Kvalitetsgranskningen kan till exempel baseras på hur </a:t>
            </a:r>
            <a:r>
              <a:rPr lang="sv-FI" dirty="0"/>
              <a:t>välbevarade</a:t>
            </a:r>
            <a:r>
              <a:rPr lang="sv-FI" b="0" i="0" u="none" dirty="0"/>
              <a:t> data man har, hur täckande, tillförlitliga och enhetliga de är. När alla data inte kan lagras, stöder definiering av värde och kvalitet i synnerhet urvalet av material för långtidslagring.</a:t>
            </a:r>
            <a:endParaRPr dirty="0"/>
          </a:p>
          <a:p>
            <a:pPr marL="0" lvl="0" indent="0" algn="l" rtl="0">
              <a:lnSpc>
                <a:spcPct val="115000"/>
              </a:lnSpc>
              <a:spcBef>
                <a:spcPts val="1200"/>
              </a:spcBef>
              <a:spcAft>
                <a:spcPts val="0"/>
              </a:spcAft>
              <a:buSzPts val="1800"/>
              <a:buNone/>
            </a:pPr>
            <a:r>
              <a:rPr lang="sv-FI" sz="1700" b="0" i="0" u="none" dirty="0"/>
              <a:t>Härnäst presenterar vi huvudpunkterna från två publicerade anvisningar, som forskare kan utnyttja och tillämpa vid utvärdering av värdet för och kvaliteten på sina data:</a:t>
            </a:r>
            <a:endParaRPr sz="1700" dirty="0"/>
          </a:p>
          <a:p>
            <a:pPr marL="457200" lvl="0" indent="-304800" algn="l" rtl="0">
              <a:lnSpc>
                <a:spcPct val="100000"/>
              </a:lnSpc>
              <a:spcBef>
                <a:spcPts val="1200"/>
              </a:spcBef>
              <a:spcAft>
                <a:spcPts val="0"/>
              </a:spcAft>
              <a:buSzPts val="1200"/>
              <a:buChar char="●"/>
            </a:pPr>
            <a:r>
              <a:rPr lang="sv-FI" sz="1200" b="0" i="0" u="none" dirty="0"/>
              <a:t>Helsingfors universitets anvisning för definition av datavärde med tanke på långtidsförvaring: Krister </a:t>
            </a:r>
            <a:r>
              <a:rPr lang="sv-FI" sz="1200" b="0" i="0" u="none" dirty="0" err="1"/>
              <a:t>Talvinen</a:t>
            </a:r>
            <a:r>
              <a:rPr lang="sv-FI" sz="1200" b="0" i="0" u="none" dirty="0"/>
              <a:t>. (2019). Digital </a:t>
            </a:r>
            <a:r>
              <a:rPr lang="sv-FI" sz="1200" b="0" i="0" u="none" dirty="0" err="1"/>
              <a:t>Preservation</a:t>
            </a:r>
            <a:r>
              <a:rPr lang="sv-FI" sz="1200" b="0" i="0" u="none" dirty="0"/>
              <a:t> (</a:t>
            </a:r>
            <a:r>
              <a:rPr lang="sv-FI" sz="1200" b="0" i="0" u="none" dirty="0" err="1"/>
              <a:t>Fairdata</a:t>
            </a:r>
            <a:r>
              <a:rPr lang="sv-FI" sz="1200" b="0" i="0" u="none" dirty="0"/>
              <a:t>-PAS): </a:t>
            </a:r>
            <a:r>
              <a:rPr lang="sv-FI" sz="1200" b="0" i="0" u="none" dirty="0" err="1"/>
              <a:t>Guidelines</a:t>
            </a:r>
            <a:r>
              <a:rPr lang="sv-FI" sz="1200" b="0" i="0" u="none" dirty="0"/>
              <a:t> for UH </a:t>
            </a:r>
            <a:r>
              <a:rPr lang="sv-FI" sz="1200" b="0" i="0" u="none" dirty="0" err="1"/>
              <a:t>Evaluators</a:t>
            </a:r>
            <a:r>
              <a:rPr lang="sv-FI" sz="1200" b="0" i="0" u="none" dirty="0"/>
              <a:t>. </a:t>
            </a:r>
            <a:r>
              <a:rPr lang="sv-FI" sz="1200" b="0" i="0" u="none" dirty="0" err="1">
                <a:hlinkClick r:id="rId3"/>
              </a:rPr>
              <a:t>Zenodo</a:t>
            </a:r>
            <a:r>
              <a:rPr lang="sv-FI" sz="1200" b="0" i="0" u="none" dirty="0"/>
              <a:t>.</a:t>
            </a:r>
            <a:endParaRPr sz="1200" dirty="0">
              <a:solidFill>
                <a:schemeClr val="accent5"/>
              </a:solidFill>
            </a:endParaRPr>
          </a:p>
          <a:p>
            <a:pPr marL="457200" lvl="0" indent="-304800" algn="l" rtl="0">
              <a:lnSpc>
                <a:spcPct val="100000"/>
              </a:lnSpc>
              <a:spcBef>
                <a:spcPts val="0"/>
              </a:spcBef>
              <a:spcAft>
                <a:spcPts val="0"/>
              </a:spcAft>
              <a:buSzPts val="1200"/>
              <a:buChar char="●"/>
            </a:pPr>
            <a:r>
              <a:rPr lang="sv-FI" sz="1200" b="0" i="0" u="none" dirty="0">
                <a:hlinkClick r:id="rId4"/>
              </a:rPr>
              <a:t>Statistikcentralens ramverk för kvalitetssäkring av datamaterial (på finska)</a:t>
            </a:r>
            <a:r>
              <a:rPr lang="sv-FI" sz="1200" dirty="0"/>
              <a:t>.</a:t>
            </a:r>
            <a:endParaRPr dirty="0"/>
          </a:p>
          <a:p>
            <a:pPr marL="45720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sv-FI" sz="1100" b="0" i="0" u="none" dirty="0"/>
              <a:t>Även </a:t>
            </a:r>
            <a:r>
              <a:rPr lang="sv-FI" sz="1100" b="0" i="0" u="none" dirty="0">
                <a:hlinkClick r:id="rId5"/>
              </a:rPr>
              <a:t>Riksarkivets anvisningar (på finska)</a:t>
            </a:r>
            <a:r>
              <a:rPr lang="sv-FI" sz="1100" b="0" i="0" u="none" dirty="0"/>
              <a:t> innehåller ett kapitel, som behandlar forskningsmaterial och definitionen av värdet i synnerhet ur ett arkivperspektiv.</a:t>
            </a:r>
            <a:endParaRPr sz="1100" dirty="0"/>
          </a:p>
        </p:txBody>
      </p:sp>
      <p:pic>
        <p:nvPicPr>
          <p:cNvPr id="171" name="Google Shape;171;p17">
            <a:extLst>
              <a:ext uri="{C183D7F6-B498-43B3-948B-1728B52AA6E4}">
                <adec:decorative xmlns:adec="http://schemas.microsoft.com/office/drawing/2017/decorative" val="1"/>
              </a:ext>
            </a:extLst>
          </p:cNvPr>
          <p:cNvPicPr preferRelativeResize="0"/>
          <p:nvPr/>
        </p:nvPicPr>
        <p:blipFill rotWithShape="1">
          <a:blip r:embed="rId6">
            <a:alphaModFix/>
          </a:blip>
          <a:srcRect/>
          <a:stretch/>
        </p:blipFill>
        <p:spPr>
          <a:xfrm>
            <a:off x="7998089" y="445021"/>
            <a:ext cx="611108" cy="572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Synvinklar på bedömningen av </a:t>
            </a:r>
            <a:endParaRPr>
              <a:solidFill>
                <a:srgbClr val="008568"/>
              </a:solidFill>
            </a:endParaRPr>
          </a:p>
          <a:p>
            <a:pPr marL="0" lvl="0" indent="0" algn="l" rtl="0">
              <a:lnSpc>
                <a:spcPct val="100000"/>
              </a:lnSpc>
              <a:spcBef>
                <a:spcPts val="0"/>
              </a:spcBef>
              <a:spcAft>
                <a:spcPts val="0"/>
              </a:spcAft>
              <a:buSzPct val="172839"/>
              <a:buNone/>
            </a:pPr>
            <a:r>
              <a:rPr lang="sv-FI" b="0" i="0" u="none">
                <a:solidFill>
                  <a:srgbClr val="008568"/>
                </a:solidFill>
              </a:rPr>
              <a:t>förväntat vidareutnyttjande av data</a:t>
            </a:r>
            <a:endParaRPr sz="1800">
              <a:solidFill>
                <a:srgbClr val="008568"/>
              </a:solidFill>
            </a:endParaRPr>
          </a:p>
          <a:p>
            <a:pPr marL="0" lvl="0" indent="0" algn="l" rtl="0">
              <a:lnSpc>
                <a:spcPct val="100000"/>
              </a:lnSpc>
              <a:spcBef>
                <a:spcPts val="0"/>
              </a:spcBef>
              <a:spcAft>
                <a:spcPts val="0"/>
              </a:spcAft>
              <a:buSzPct val="111111"/>
              <a:buNone/>
            </a:pPr>
            <a:endParaRPr/>
          </a:p>
        </p:txBody>
      </p:sp>
      <p:sp>
        <p:nvSpPr>
          <p:cNvPr id="177" name="Google Shape;177;p18"/>
          <p:cNvSpPr txBox="1">
            <a:spLocks noGrp="1"/>
          </p:cNvSpPr>
          <p:nvPr>
            <p:ph type="body" idx="1"/>
          </p:nvPr>
        </p:nvSpPr>
        <p:spPr>
          <a:xfrm>
            <a:off x="311700" y="1427025"/>
            <a:ext cx="8520600" cy="3007200"/>
          </a:xfrm>
          <a:prstGeom prst="rect">
            <a:avLst/>
          </a:prstGeom>
          <a:noFill/>
          <a:ln>
            <a:noFill/>
          </a:ln>
        </p:spPr>
        <p:txBody>
          <a:bodyPr spcFirstLastPara="1" wrap="square" lIns="91425" tIns="91425" rIns="91425" bIns="91425" anchor="t" anchorCtr="0">
            <a:noAutofit/>
          </a:bodyPr>
          <a:lstStyle/>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Är dina data som helhet tillräckligt heltäckande, så att de kan användas på olika sätt i framtiden? Täckning kan </a:t>
            </a:r>
            <a:r>
              <a:rPr lang="sv-FI" sz="1700" dirty="0">
                <a:solidFill>
                  <a:srgbClr val="595959"/>
                </a:solidFill>
              </a:rPr>
              <a:t>avse</a:t>
            </a:r>
            <a:r>
              <a:rPr lang="sv-FI" sz="1700" b="0" i="0" u="none" dirty="0">
                <a:solidFill>
                  <a:srgbClr val="595959"/>
                </a:solidFill>
              </a:rPr>
              <a:t> ett visst fenomen, en viss tidsperiod osv.</a:t>
            </a:r>
            <a:endParaRPr sz="1700" dirty="0">
              <a:solidFill>
                <a:schemeClr val="dk1"/>
              </a:solidFill>
            </a:endParaRPr>
          </a:p>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Är dina data tekniskt så bra, att de kan användas på olika sätt i framtiden? Eller måste de hanteras eller förberedas på ett sätt som orsakar orimliga kostnader?</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Kan dina data utöka befintligt material? </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Kan dina data fungera som jämförelsepunkt för något annat material?</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Har dina data analyserats endast delvis?</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sv-FI" sz="1700" b="0" i="0" u="none" dirty="0">
                <a:solidFill>
                  <a:srgbClr val="595959"/>
                </a:solidFill>
              </a:rPr>
              <a:t>Är det rimligt att förutsätta att dina data ännu kan utnyttjas på nya sätt i framtiden?</a:t>
            </a:r>
            <a:r>
              <a:rPr lang="sv-FI" sz="1700" b="0" i="0" u="none" dirty="0">
                <a:solidFill>
                  <a:srgbClr val="FF0000"/>
                </a:solidFill>
              </a:rPr>
              <a:t>	</a:t>
            </a:r>
            <a:endParaRPr sz="1700" dirty="0">
              <a:solidFill>
                <a:srgbClr val="FF0000"/>
              </a:solidFill>
            </a:endParaRPr>
          </a:p>
        </p:txBody>
      </p:sp>
      <p:sp>
        <p:nvSpPr>
          <p:cNvPr id="178" name="Google Shape;178;p18"/>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none" strike="noStrike" cap="none" dirty="0">
                <a:solidFill>
                  <a:schemeClr val="dk2"/>
                </a:solidFill>
                <a:latin typeface="Arial"/>
                <a:ea typeface="Arial"/>
                <a:cs typeface="Arial"/>
                <a:sym typeface="Arial"/>
              </a:rPr>
              <a:t>Krister </a:t>
            </a:r>
            <a:r>
              <a:rPr lang="sv-FI" sz="900" b="0" i="0" u="none" strike="noStrike" cap="none" dirty="0" err="1">
                <a:solidFill>
                  <a:schemeClr val="dk2"/>
                </a:solidFill>
                <a:latin typeface="Arial"/>
                <a:ea typeface="Arial"/>
                <a:cs typeface="Arial"/>
                <a:sym typeface="Arial"/>
              </a:rPr>
              <a:t>Talvinen</a:t>
            </a:r>
            <a:r>
              <a:rPr lang="sv-FI" sz="900" b="0" i="0" u="none" strike="noStrike" cap="none" dirty="0">
                <a:solidFill>
                  <a:schemeClr val="dk2"/>
                </a:solidFill>
                <a:latin typeface="Arial"/>
                <a:ea typeface="Arial"/>
                <a:cs typeface="Arial"/>
                <a:sym typeface="Arial"/>
              </a:rPr>
              <a:t>. (2019). Digital </a:t>
            </a:r>
            <a:r>
              <a:rPr lang="sv-FI" sz="900" b="0" i="0" u="none" strike="noStrike" cap="none" dirty="0" err="1">
                <a:solidFill>
                  <a:schemeClr val="dk2"/>
                </a:solidFill>
                <a:latin typeface="Arial"/>
                <a:ea typeface="Arial"/>
                <a:cs typeface="Arial"/>
                <a:sym typeface="Arial"/>
              </a:rPr>
              <a:t>Preservation</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rPr>
              <a:t>Fairdata</a:t>
            </a:r>
            <a:r>
              <a:rPr lang="sv-FI" sz="900" b="0" i="0" u="none" strike="noStrike" cap="none" dirty="0">
                <a:solidFill>
                  <a:schemeClr val="dk2"/>
                </a:solidFill>
                <a:latin typeface="Arial"/>
                <a:ea typeface="Arial"/>
                <a:cs typeface="Arial"/>
                <a:sym typeface="Arial"/>
              </a:rPr>
              <a:t>-PAS): </a:t>
            </a:r>
            <a:r>
              <a:rPr lang="sv-FI" sz="900" b="0" i="0" u="none" strike="noStrike" cap="none" dirty="0" err="1">
                <a:solidFill>
                  <a:schemeClr val="dk2"/>
                </a:solidFill>
                <a:latin typeface="Arial"/>
                <a:ea typeface="Arial"/>
                <a:cs typeface="Arial"/>
                <a:sym typeface="Arial"/>
              </a:rPr>
              <a:t>Guidelines</a:t>
            </a:r>
            <a:r>
              <a:rPr lang="sv-FI" sz="900" b="0" i="0" u="none" strike="noStrike" cap="none" dirty="0">
                <a:solidFill>
                  <a:schemeClr val="dk2"/>
                </a:solidFill>
                <a:latin typeface="Arial"/>
                <a:ea typeface="Arial"/>
                <a:cs typeface="Arial"/>
                <a:sym typeface="Arial"/>
              </a:rPr>
              <a:t> for UH </a:t>
            </a:r>
            <a:r>
              <a:rPr lang="sv-FI" sz="900" b="0" i="0" u="none" strike="noStrike" cap="none" dirty="0" err="1">
                <a:solidFill>
                  <a:schemeClr val="dk2"/>
                </a:solidFill>
                <a:latin typeface="Arial"/>
                <a:ea typeface="Arial"/>
                <a:cs typeface="Arial"/>
                <a:sym typeface="Arial"/>
              </a:rPr>
              <a:t>Evaluators</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hlinkClick r:id="rId3"/>
              </a:rPr>
              <a:t>Zenodo</a:t>
            </a:r>
            <a:r>
              <a:rPr lang="sv-FI" sz="900" b="0" i="0" u="none" strike="noStrike" cap="none" dirty="0">
                <a:solidFill>
                  <a:schemeClr val="dk2"/>
                </a:solidFill>
                <a:latin typeface="Arial"/>
                <a:ea typeface="Arial"/>
                <a:cs typeface="Arial"/>
                <a:sym typeface="Arial"/>
              </a:rPr>
              <a:t>.</a:t>
            </a:r>
            <a:endParaRPr sz="900" b="0" i="0" u="none" strike="noStrike" cap="none" dirty="0">
              <a:solidFill>
                <a:srgbClr val="000000"/>
              </a:solidFill>
              <a:latin typeface="Arial"/>
              <a:ea typeface="Arial"/>
              <a:cs typeface="Arial"/>
              <a:sym typeface="Arial"/>
            </a:endParaRPr>
          </a:p>
        </p:txBody>
      </p:sp>
      <p:pic>
        <p:nvPicPr>
          <p:cNvPr id="179" name="Google Shape;179;p1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9"/>
          <p:cNvSpPr txBox="1">
            <a:spLocks noGrp="1"/>
          </p:cNvSpPr>
          <p:nvPr>
            <p:ph type="title"/>
          </p:nvPr>
        </p:nvSpPr>
        <p:spPr>
          <a:xfrm>
            <a:off x="311700" y="341375"/>
            <a:ext cx="8520600" cy="6156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00000"/>
              <a:buNone/>
            </a:pPr>
            <a:r>
              <a:rPr lang="sv-FI" b="0" i="0" u="none" dirty="0">
                <a:solidFill>
                  <a:srgbClr val="008568"/>
                </a:solidFill>
              </a:rPr>
              <a:t>Synvinklar på bedömning av </a:t>
            </a:r>
            <a:br>
              <a:rPr lang="sv-FI" b="0" i="0" u="none" dirty="0">
                <a:solidFill>
                  <a:srgbClr val="008568"/>
                </a:solidFill>
              </a:rPr>
            </a:br>
            <a:r>
              <a:rPr lang="sv-FI" b="0" i="0" u="none" dirty="0">
                <a:solidFill>
                  <a:srgbClr val="008568"/>
                </a:solidFill>
              </a:rPr>
              <a:t>det framtida värdet på data</a:t>
            </a:r>
            <a:endParaRPr dirty="0">
              <a:solidFill>
                <a:srgbClr val="008568"/>
              </a:solidFill>
            </a:endParaRPr>
          </a:p>
        </p:txBody>
      </p:sp>
      <p:sp>
        <p:nvSpPr>
          <p:cNvPr id="185" name="Google Shape;185;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Clr>
                <a:srgbClr val="595959"/>
              </a:buClr>
              <a:buSzPts val="1800"/>
              <a:buChar char="●"/>
            </a:pPr>
            <a:r>
              <a:rPr lang="sv-FI" b="0" i="0" u="none" dirty="0"/>
              <a:t>Har dina data i framtiden någon betydelse för utvecklingen av ett visst vetenskapligt område eller ett forskningsämne?</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Kan dina data leda till betydande vetenskapliga rön eller publikationer?</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Är dina data vetenskapligt eller kulturellt unika?</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Kan vidareutnyttjandet av dina data leda till kommersiella tillämpningar, företagssamarbete eller patent?</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Har dina data ett betydande värde för undervisningen, till exempel inom forskarutbildningen?</a:t>
            </a:r>
            <a:endParaRPr dirty="0">
              <a:solidFill>
                <a:srgbClr val="595959"/>
              </a:solidFill>
            </a:endParaRPr>
          </a:p>
          <a:p>
            <a:pPr marL="0" lvl="0" indent="0" algn="l" rtl="0">
              <a:lnSpc>
                <a:spcPct val="115000"/>
              </a:lnSpc>
              <a:spcBef>
                <a:spcPts val="1200"/>
              </a:spcBef>
              <a:spcAft>
                <a:spcPts val="1200"/>
              </a:spcAft>
              <a:buSzPts val="1800"/>
              <a:buNone/>
            </a:pPr>
            <a:endParaRPr dirty="0"/>
          </a:p>
        </p:txBody>
      </p:sp>
      <p:pic>
        <p:nvPicPr>
          <p:cNvPr id="186" name="Google Shape;186;p19">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187" name="Google Shape;187;p19"/>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none" strike="noStrike" cap="none" dirty="0">
                <a:solidFill>
                  <a:schemeClr val="dk2"/>
                </a:solidFill>
                <a:latin typeface="Arial"/>
                <a:ea typeface="Arial"/>
                <a:cs typeface="Arial"/>
                <a:sym typeface="Arial"/>
              </a:rPr>
              <a:t>Krister </a:t>
            </a:r>
            <a:r>
              <a:rPr lang="sv-FI" sz="900" b="0" i="0" u="none" strike="noStrike" cap="none" dirty="0" err="1">
                <a:solidFill>
                  <a:schemeClr val="dk2"/>
                </a:solidFill>
                <a:latin typeface="Arial"/>
                <a:ea typeface="Arial"/>
                <a:cs typeface="Arial"/>
                <a:sym typeface="Arial"/>
              </a:rPr>
              <a:t>Talvinen</a:t>
            </a:r>
            <a:r>
              <a:rPr lang="sv-FI" sz="900" b="0" i="0" u="none" strike="noStrike" cap="none" dirty="0">
                <a:solidFill>
                  <a:schemeClr val="dk2"/>
                </a:solidFill>
                <a:latin typeface="Arial"/>
                <a:ea typeface="Arial"/>
                <a:cs typeface="Arial"/>
                <a:sym typeface="Arial"/>
              </a:rPr>
              <a:t>. (2019). Digital </a:t>
            </a:r>
            <a:r>
              <a:rPr lang="sv-FI" sz="900" b="0" i="0" u="none" strike="noStrike" cap="none" dirty="0" err="1">
                <a:solidFill>
                  <a:schemeClr val="dk2"/>
                </a:solidFill>
                <a:latin typeface="Arial"/>
                <a:ea typeface="Arial"/>
                <a:cs typeface="Arial"/>
                <a:sym typeface="Arial"/>
              </a:rPr>
              <a:t>Preservation</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rPr>
              <a:t>Fairdata</a:t>
            </a:r>
            <a:r>
              <a:rPr lang="sv-FI" sz="900" b="0" i="0" u="none" strike="noStrike" cap="none" dirty="0">
                <a:solidFill>
                  <a:schemeClr val="dk2"/>
                </a:solidFill>
                <a:latin typeface="Arial"/>
                <a:ea typeface="Arial"/>
                <a:cs typeface="Arial"/>
                <a:sym typeface="Arial"/>
              </a:rPr>
              <a:t>-PAS): </a:t>
            </a:r>
            <a:r>
              <a:rPr lang="sv-FI" sz="900" b="0" i="0" u="none" strike="noStrike" cap="none" dirty="0" err="1">
                <a:solidFill>
                  <a:schemeClr val="dk2"/>
                </a:solidFill>
                <a:latin typeface="Arial"/>
                <a:ea typeface="Arial"/>
                <a:cs typeface="Arial"/>
                <a:sym typeface="Arial"/>
              </a:rPr>
              <a:t>Guidelines</a:t>
            </a:r>
            <a:r>
              <a:rPr lang="sv-FI" sz="900" b="0" i="0" u="none" strike="noStrike" cap="none" dirty="0">
                <a:solidFill>
                  <a:schemeClr val="dk2"/>
                </a:solidFill>
                <a:latin typeface="Arial"/>
                <a:ea typeface="Arial"/>
                <a:cs typeface="Arial"/>
                <a:sym typeface="Arial"/>
              </a:rPr>
              <a:t> for UH </a:t>
            </a:r>
            <a:r>
              <a:rPr lang="sv-FI" sz="900" b="0" i="0" u="none" strike="noStrike" cap="none" dirty="0" err="1">
                <a:solidFill>
                  <a:schemeClr val="dk2"/>
                </a:solidFill>
                <a:latin typeface="Arial"/>
                <a:ea typeface="Arial"/>
                <a:cs typeface="Arial"/>
                <a:sym typeface="Arial"/>
              </a:rPr>
              <a:t>Evaluators</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hlinkClick r:id="rId4"/>
              </a:rPr>
              <a:t>Zenodo</a:t>
            </a:r>
            <a:r>
              <a:rPr lang="sv-FI" sz="900" b="0" i="0" u="none" strike="noStrike" cap="none" dirty="0">
                <a:solidFill>
                  <a:schemeClr val="dk2"/>
                </a:solidFill>
                <a:latin typeface="Arial"/>
                <a:ea typeface="Arial"/>
                <a:cs typeface="Arial"/>
                <a:sym typeface="Arial"/>
              </a:rPr>
              <a:t>.</a:t>
            </a:r>
            <a:endParaRPr sz="9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6" name="Google Shape;66;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sv-FI" b="0" i="0" u="none">
                <a:solidFill>
                  <a:srgbClr val="008568"/>
                </a:solidFill>
              </a:rPr>
              <a:t>Innehåll</a:t>
            </a:r>
            <a:endParaRPr/>
          </a:p>
        </p:txBody>
      </p:sp>
      <p:sp>
        <p:nvSpPr>
          <p:cNvPr id="64" name="Google Shape;64;p2"/>
          <p:cNvSpPr txBox="1">
            <a:spLocks noGrp="1"/>
          </p:cNvSpPr>
          <p:nvPr>
            <p:ph type="body" idx="1"/>
          </p:nvPr>
        </p:nvSpPr>
        <p:spPr>
          <a:xfrm>
            <a:off x="1290700" y="1555250"/>
            <a:ext cx="6952500" cy="21528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00000"/>
              </a:lnSpc>
              <a:spcBef>
                <a:spcPts val="0"/>
              </a:spcBef>
              <a:spcAft>
                <a:spcPts val="0"/>
              </a:spcAft>
              <a:buSzPts val="1800"/>
              <a:buNone/>
            </a:pPr>
            <a:r>
              <a:rPr lang="sv-FI" sz="2200" b="0" i="0" u="none"/>
              <a:t>Inledning</a:t>
            </a:r>
            <a:endParaRPr sz="2200"/>
          </a:p>
          <a:p>
            <a:pPr marL="0" lvl="0" indent="0" algn="l" rtl="0">
              <a:lnSpc>
                <a:spcPct val="100000"/>
              </a:lnSpc>
              <a:spcBef>
                <a:spcPts val="0"/>
              </a:spcBef>
              <a:spcAft>
                <a:spcPts val="0"/>
              </a:spcAft>
              <a:buSzPts val="1800"/>
              <a:buNone/>
            </a:pPr>
            <a:endParaRPr sz="2200"/>
          </a:p>
          <a:p>
            <a:pPr marL="0" lvl="0" indent="0" algn="l" rtl="0">
              <a:lnSpc>
                <a:spcPct val="100000"/>
              </a:lnSpc>
              <a:spcBef>
                <a:spcPts val="0"/>
              </a:spcBef>
              <a:spcAft>
                <a:spcPts val="0"/>
              </a:spcAft>
              <a:buSzPts val="1800"/>
              <a:buNone/>
            </a:pPr>
            <a:r>
              <a:rPr lang="sv-FI" sz="2200" b="0" i="0" u="none"/>
              <a:t>Datahantering som en del av forskningen</a:t>
            </a:r>
            <a:endParaRPr sz="2200"/>
          </a:p>
          <a:p>
            <a:pPr marL="457200" lvl="0" indent="0" algn="l" rtl="0">
              <a:lnSpc>
                <a:spcPct val="100000"/>
              </a:lnSpc>
              <a:spcBef>
                <a:spcPts val="0"/>
              </a:spcBef>
              <a:spcAft>
                <a:spcPts val="0"/>
              </a:spcAft>
              <a:buSzPts val="1800"/>
              <a:buNone/>
            </a:pPr>
            <a:endParaRPr sz="2200"/>
          </a:p>
          <a:p>
            <a:pPr marL="0" lvl="0" indent="0" algn="l" rtl="0">
              <a:lnSpc>
                <a:spcPct val="100000"/>
              </a:lnSpc>
              <a:spcBef>
                <a:spcPts val="0"/>
              </a:spcBef>
              <a:spcAft>
                <a:spcPts val="0"/>
              </a:spcAft>
              <a:buSzPts val="1800"/>
              <a:buNone/>
            </a:pPr>
            <a:r>
              <a:rPr lang="sv-FI" sz="2200" b="0" i="0" u="none"/>
              <a:t>Utvärdering av datavärde och -kvalitet</a:t>
            </a:r>
            <a:endParaRPr sz="2200"/>
          </a:p>
          <a:p>
            <a:pPr marL="457200" lvl="0" indent="0" algn="l" rtl="0">
              <a:lnSpc>
                <a:spcPct val="100000"/>
              </a:lnSpc>
              <a:spcBef>
                <a:spcPts val="0"/>
              </a:spcBef>
              <a:spcAft>
                <a:spcPts val="0"/>
              </a:spcAft>
              <a:buSzPts val="1800"/>
              <a:buNone/>
            </a:pPr>
            <a:endParaRPr sz="2200"/>
          </a:p>
          <a:p>
            <a:pPr marL="0" lvl="0" indent="0" algn="l" rtl="0">
              <a:lnSpc>
                <a:spcPct val="100000"/>
              </a:lnSpc>
              <a:spcBef>
                <a:spcPts val="0"/>
              </a:spcBef>
              <a:spcAft>
                <a:spcPts val="0"/>
              </a:spcAft>
              <a:buSzPts val="1800"/>
              <a:buNone/>
            </a:pPr>
            <a:r>
              <a:rPr lang="sv-FI" sz="2200" b="0" i="0" u="none"/>
              <a:t>Dela och lagra data</a:t>
            </a:r>
            <a:endParaRPr sz="2200"/>
          </a:p>
        </p:txBody>
      </p:sp>
      <p:pic>
        <p:nvPicPr>
          <p:cNvPr id="67" name="Google Shape;67;p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552815" y="1967838"/>
            <a:ext cx="705585" cy="661225"/>
          </a:xfrm>
          <a:prstGeom prst="rect">
            <a:avLst/>
          </a:prstGeom>
          <a:noFill/>
          <a:ln>
            <a:noFill/>
          </a:ln>
        </p:spPr>
      </p:pic>
      <p:grpSp>
        <p:nvGrpSpPr>
          <p:cNvPr id="2" name="Ryhmä 1">
            <a:extLst>
              <a:ext uri="{FF2B5EF4-FFF2-40B4-BE49-F238E27FC236}">
                <a16:creationId xmlns:a16="http://schemas.microsoft.com/office/drawing/2014/main" id="{97FC1C8A-E691-3A17-F103-3AF445519393}"/>
              </a:ext>
              <a:ext uri="{C183D7F6-B498-43B3-948B-1728B52AA6E4}">
                <adec:decorative xmlns:adec="http://schemas.microsoft.com/office/drawing/2017/decorative" val="1"/>
              </a:ext>
            </a:extLst>
          </p:cNvPr>
          <p:cNvGrpSpPr/>
          <p:nvPr/>
        </p:nvGrpSpPr>
        <p:grpSpPr>
          <a:xfrm>
            <a:off x="520513" y="3054925"/>
            <a:ext cx="770175" cy="721750"/>
            <a:chOff x="520513" y="3054925"/>
            <a:chExt cx="770175" cy="721750"/>
          </a:xfrm>
        </p:grpSpPr>
        <p:pic>
          <p:nvPicPr>
            <p:cNvPr id="65" name="Google Shape;65;p2"/>
            <p:cNvPicPr preferRelativeResize="0"/>
            <p:nvPr/>
          </p:nvPicPr>
          <p:blipFill rotWithShape="1">
            <a:blip r:embed="rId3">
              <a:alphaModFix/>
            </a:blip>
            <a:srcRect/>
            <a:stretch/>
          </p:blipFill>
          <p:spPr>
            <a:xfrm>
              <a:off x="520513" y="3054925"/>
              <a:ext cx="770175" cy="721750"/>
            </a:xfrm>
            <a:prstGeom prst="rect">
              <a:avLst/>
            </a:prstGeom>
            <a:noFill/>
            <a:ln>
              <a:noFill/>
            </a:ln>
          </p:spPr>
        </p:pic>
        <p:pic>
          <p:nvPicPr>
            <p:cNvPr id="68" name="Google Shape;68;p2"/>
            <p:cNvPicPr preferRelativeResize="0"/>
            <p:nvPr/>
          </p:nvPicPr>
          <p:blipFill rotWithShape="1">
            <a:blip r:embed="rId4">
              <a:alphaModFix/>
            </a:blip>
            <a:srcRect l="11300" r="-11298"/>
            <a:stretch/>
          </p:blipFill>
          <p:spPr>
            <a:xfrm>
              <a:off x="829970" y="3314656"/>
              <a:ext cx="274275" cy="257025"/>
            </a:xfrm>
            <a:prstGeom prst="rect">
              <a:avLst/>
            </a:prstGeom>
            <a:noFill/>
            <a:ln>
              <a:noFill/>
            </a:ln>
          </p:spPr>
        </p:pic>
      </p:grpSp>
      <p:pic>
        <p:nvPicPr>
          <p:cNvPr id="69" name="Google Shape;69;p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600051" y="2571746"/>
            <a:ext cx="611108" cy="572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0"/>
          <p:cNvSpPr txBox="1">
            <a:spLocks noGrp="1"/>
          </p:cNvSpPr>
          <p:nvPr>
            <p:ph type="title"/>
          </p:nvPr>
        </p:nvSpPr>
        <p:spPr>
          <a:xfrm>
            <a:off x="311700" y="106157"/>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Synvinklar på bedömning av bevisad betydelse</a:t>
            </a:r>
            <a:endParaRPr>
              <a:solidFill>
                <a:srgbClr val="008568"/>
              </a:solidFill>
            </a:endParaRPr>
          </a:p>
          <a:p>
            <a:pPr marL="0" lvl="0" indent="0" algn="l" rtl="0">
              <a:lnSpc>
                <a:spcPct val="100000"/>
              </a:lnSpc>
              <a:spcBef>
                <a:spcPts val="0"/>
              </a:spcBef>
              <a:spcAft>
                <a:spcPts val="0"/>
              </a:spcAft>
              <a:buSzPct val="111111"/>
              <a:buNone/>
            </a:pPr>
            <a:r>
              <a:rPr lang="sv-FI" b="0" i="0" u="none"/>
              <a:t> </a:t>
            </a:r>
            <a:endParaRPr/>
          </a:p>
        </p:txBody>
      </p:sp>
      <p:sp>
        <p:nvSpPr>
          <p:cNvPr id="193" name="Google Shape;193;p20"/>
          <p:cNvSpPr txBox="1">
            <a:spLocks noGrp="1"/>
          </p:cNvSpPr>
          <p:nvPr>
            <p:ph type="body" idx="1"/>
          </p:nvPr>
        </p:nvSpPr>
        <p:spPr>
          <a:xfrm>
            <a:off x="311700" y="725028"/>
            <a:ext cx="8520600" cy="30903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Har dina data använts för att utarbeta någon särskilt viktig publikation eller ett särskilt viktigt fynd?</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Är dina data avgörande för den nationella eller globala infrastrukturen?</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Har dina data utnyttjats i betydande forskningssamarbete olika organisationer emellan?</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sv-FI" b="0" i="0" u="none" dirty="0">
                <a:solidFill>
                  <a:srgbClr val="595959"/>
                </a:solidFill>
              </a:rPr>
              <a:t>Har produktionen av dina data krävt betydande investeringar och resurser?</a:t>
            </a:r>
            <a:endParaRPr dirty="0">
              <a:solidFill>
                <a:srgbClr val="595959"/>
              </a:solidFill>
            </a:endParaRPr>
          </a:p>
          <a:p>
            <a:pPr marL="457200" lvl="0" indent="-355600" algn="l" rtl="0">
              <a:lnSpc>
                <a:spcPct val="115000"/>
              </a:lnSpc>
              <a:spcBef>
                <a:spcPts val="0"/>
              </a:spcBef>
              <a:spcAft>
                <a:spcPts val="0"/>
              </a:spcAft>
              <a:buClr>
                <a:srgbClr val="595959"/>
              </a:buClr>
              <a:buSzPts val="2000"/>
              <a:buChar char="●"/>
            </a:pPr>
            <a:r>
              <a:rPr lang="sv-FI" b="0" i="0" u="none" dirty="0">
                <a:solidFill>
                  <a:srgbClr val="595959"/>
                </a:solidFill>
              </a:rPr>
              <a:t>Har till exempel </a:t>
            </a:r>
            <a:r>
              <a:rPr lang="sv-FI" dirty="0">
                <a:solidFill>
                  <a:srgbClr val="595959"/>
                </a:solidFill>
              </a:rPr>
              <a:t>en </a:t>
            </a:r>
            <a:r>
              <a:rPr lang="sv-FI" b="0" i="0" u="none" dirty="0">
                <a:solidFill>
                  <a:srgbClr val="595959"/>
                </a:solidFill>
              </a:rPr>
              <a:t>etisk kommitté bedömt dina data tidigare? Kommitténs bedömningsrapporter kan vara nyttiga i beslutsfattandet, ibland kan det vara av etiska orsaker grundat att lagra data.</a:t>
            </a:r>
            <a:endParaRPr dirty="0">
              <a:solidFill>
                <a:srgbClr val="595959"/>
              </a:solidFill>
            </a:endParaRPr>
          </a:p>
          <a:p>
            <a:pPr marL="914400" lvl="1" indent="-317500" algn="l" rtl="0">
              <a:lnSpc>
                <a:spcPct val="115000"/>
              </a:lnSpc>
              <a:spcBef>
                <a:spcPts val="0"/>
              </a:spcBef>
              <a:spcAft>
                <a:spcPts val="0"/>
              </a:spcAft>
              <a:buClr>
                <a:srgbClr val="595959"/>
              </a:buClr>
              <a:buSzPts val="1400"/>
              <a:buChar char="○"/>
            </a:pPr>
            <a:r>
              <a:rPr lang="sv-FI" b="0" i="0" u="none" dirty="0">
                <a:solidFill>
                  <a:srgbClr val="595959"/>
                </a:solidFill>
                <a:hlinkClick r:id="rId3"/>
              </a:rPr>
              <a:t>Anvisningar för etikprövning inom humanvetenskaperna</a:t>
            </a:r>
            <a:endParaRPr dirty="0">
              <a:solidFill>
                <a:srgbClr val="595959"/>
              </a:solidFill>
            </a:endParaRPr>
          </a:p>
        </p:txBody>
      </p:sp>
      <p:pic>
        <p:nvPicPr>
          <p:cNvPr id="194" name="Google Shape;194;p20">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8052040" y="106157"/>
            <a:ext cx="611108" cy="572700"/>
          </a:xfrm>
          <a:prstGeom prst="rect">
            <a:avLst/>
          </a:prstGeom>
          <a:noFill/>
          <a:ln>
            <a:noFill/>
          </a:ln>
        </p:spPr>
      </p:pic>
      <p:sp>
        <p:nvSpPr>
          <p:cNvPr id="195" name="Google Shape;195;p20"/>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none" strike="noStrike" cap="none" dirty="0">
                <a:solidFill>
                  <a:schemeClr val="dk2"/>
                </a:solidFill>
                <a:latin typeface="Arial"/>
                <a:ea typeface="Arial"/>
                <a:cs typeface="Arial"/>
                <a:sym typeface="Arial"/>
              </a:rPr>
              <a:t>Krister </a:t>
            </a:r>
            <a:r>
              <a:rPr lang="sv-FI" sz="900" b="0" i="0" u="none" strike="noStrike" cap="none" dirty="0" err="1">
                <a:solidFill>
                  <a:schemeClr val="dk2"/>
                </a:solidFill>
                <a:latin typeface="Arial"/>
                <a:ea typeface="Arial"/>
                <a:cs typeface="Arial"/>
                <a:sym typeface="Arial"/>
              </a:rPr>
              <a:t>Talvinen</a:t>
            </a:r>
            <a:r>
              <a:rPr lang="sv-FI" sz="900" b="0" i="0" u="none" strike="noStrike" cap="none" dirty="0">
                <a:solidFill>
                  <a:schemeClr val="dk2"/>
                </a:solidFill>
                <a:latin typeface="Arial"/>
                <a:ea typeface="Arial"/>
                <a:cs typeface="Arial"/>
                <a:sym typeface="Arial"/>
              </a:rPr>
              <a:t>. (2019). Digital </a:t>
            </a:r>
            <a:r>
              <a:rPr lang="sv-FI" sz="900" b="0" i="0" u="none" strike="noStrike" cap="none" dirty="0" err="1">
                <a:solidFill>
                  <a:schemeClr val="dk2"/>
                </a:solidFill>
                <a:latin typeface="Arial"/>
                <a:ea typeface="Arial"/>
                <a:cs typeface="Arial"/>
                <a:sym typeface="Arial"/>
              </a:rPr>
              <a:t>Preservation</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rPr>
              <a:t>Fairdata</a:t>
            </a:r>
            <a:r>
              <a:rPr lang="sv-FI" sz="900" b="0" i="0" u="none" strike="noStrike" cap="none" dirty="0">
                <a:solidFill>
                  <a:schemeClr val="dk2"/>
                </a:solidFill>
                <a:latin typeface="Arial"/>
                <a:ea typeface="Arial"/>
                <a:cs typeface="Arial"/>
                <a:sym typeface="Arial"/>
              </a:rPr>
              <a:t>-PAS): </a:t>
            </a:r>
            <a:r>
              <a:rPr lang="sv-FI" sz="900" b="0" i="0" u="none" strike="noStrike" cap="none" dirty="0" err="1">
                <a:solidFill>
                  <a:schemeClr val="dk2"/>
                </a:solidFill>
                <a:latin typeface="Arial"/>
                <a:ea typeface="Arial"/>
                <a:cs typeface="Arial"/>
                <a:sym typeface="Arial"/>
              </a:rPr>
              <a:t>Guidelines</a:t>
            </a:r>
            <a:r>
              <a:rPr lang="sv-FI" sz="900" b="0" i="0" u="none" strike="noStrike" cap="none" dirty="0">
                <a:solidFill>
                  <a:schemeClr val="dk2"/>
                </a:solidFill>
                <a:latin typeface="Arial"/>
                <a:ea typeface="Arial"/>
                <a:cs typeface="Arial"/>
                <a:sym typeface="Arial"/>
              </a:rPr>
              <a:t> for UH </a:t>
            </a:r>
            <a:r>
              <a:rPr lang="sv-FI" sz="900" b="0" i="0" u="none" strike="noStrike" cap="none" dirty="0" err="1">
                <a:solidFill>
                  <a:schemeClr val="dk2"/>
                </a:solidFill>
                <a:latin typeface="Arial"/>
                <a:ea typeface="Arial"/>
                <a:cs typeface="Arial"/>
                <a:sym typeface="Arial"/>
              </a:rPr>
              <a:t>Evaluators</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hlinkClick r:id="rId5"/>
              </a:rPr>
              <a:t>Zenodo</a:t>
            </a:r>
            <a:r>
              <a:rPr lang="sv-FI" sz="900" b="0" i="0" u="none" strike="noStrike" cap="none" dirty="0">
                <a:solidFill>
                  <a:schemeClr val="dk2"/>
                </a:solidFill>
                <a:latin typeface="Arial"/>
                <a:ea typeface="Arial"/>
                <a:cs typeface="Arial"/>
                <a:sym typeface="Arial"/>
              </a:rPr>
              <a:t>.</a:t>
            </a:r>
            <a:r>
              <a:rPr lang="sv-FI" sz="9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2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201" name="Google Shape;201;p21"/>
          <p:cNvSpPr txBox="1">
            <a:spLocks noGrp="1"/>
          </p:cNvSpPr>
          <p:nvPr>
            <p:ph type="title"/>
          </p:nvPr>
        </p:nvSpPr>
        <p:spPr>
          <a:xfrm>
            <a:off x="189525" y="1884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dirty="0">
                <a:solidFill>
                  <a:srgbClr val="008568"/>
                </a:solidFill>
              </a:rPr>
              <a:t>Omfattningen av genomslag</a:t>
            </a:r>
            <a:endParaRPr dirty="0">
              <a:solidFill>
                <a:srgbClr val="008568"/>
              </a:solidFill>
            </a:endParaRPr>
          </a:p>
          <a:p>
            <a:pPr marL="0" lvl="0" indent="0" algn="l" rtl="0">
              <a:lnSpc>
                <a:spcPct val="100000"/>
              </a:lnSpc>
              <a:spcBef>
                <a:spcPts val="0"/>
              </a:spcBef>
              <a:spcAft>
                <a:spcPts val="0"/>
              </a:spcAft>
              <a:buSzPct val="111111"/>
              <a:buNone/>
            </a:pPr>
            <a:r>
              <a:rPr lang="sv-FI" b="0" i="0" u="none" dirty="0"/>
              <a:t> </a:t>
            </a:r>
            <a:endParaRPr dirty="0"/>
          </a:p>
        </p:txBody>
      </p:sp>
      <p:sp>
        <p:nvSpPr>
          <p:cNvPr id="202" name="Google Shape;202;p21"/>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none" strike="noStrike" cap="none" dirty="0">
                <a:solidFill>
                  <a:schemeClr val="dk2"/>
                </a:solidFill>
                <a:latin typeface="Arial"/>
                <a:ea typeface="Arial"/>
                <a:cs typeface="Arial"/>
                <a:sym typeface="Arial"/>
              </a:rPr>
              <a:t>Krister </a:t>
            </a:r>
            <a:r>
              <a:rPr lang="sv-FI" sz="900" b="0" i="0" u="none" strike="noStrike" cap="none" dirty="0" err="1">
                <a:solidFill>
                  <a:schemeClr val="dk2"/>
                </a:solidFill>
                <a:latin typeface="Arial"/>
                <a:ea typeface="Arial"/>
                <a:cs typeface="Arial"/>
                <a:sym typeface="Arial"/>
              </a:rPr>
              <a:t>Talvinen</a:t>
            </a:r>
            <a:r>
              <a:rPr lang="sv-FI" sz="900" b="0" i="0" u="none" strike="noStrike" cap="none" dirty="0">
                <a:solidFill>
                  <a:schemeClr val="dk2"/>
                </a:solidFill>
                <a:latin typeface="Arial"/>
                <a:ea typeface="Arial"/>
                <a:cs typeface="Arial"/>
                <a:sym typeface="Arial"/>
              </a:rPr>
              <a:t>. (2019). Digital </a:t>
            </a:r>
            <a:r>
              <a:rPr lang="sv-FI" sz="900" b="0" i="0" u="none" strike="noStrike" cap="none" dirty="0" err="1">
                <a:solidFill>
                  <a:schemeClr val="dk2"/>
                </a:solidFill>
                <a:latin typeface="Arial"/>
                <a:ea typeface="Arial"/>
                <a:cs typeface="Arial"/>
                <a:sym typeface="Arial"/>
              </a:rPr>
              <a:t>Preservation</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rPr>
              <a:t>Fairdata</a:t>
            </a:r>
            <a:r>
              <a:rPr lang="sv-FI" sz="900" b="0" i="0" u="none" strike="noStrike" cap="none" dirty="0">
                <a:solidFill>
                  <a:schemeClr val="dk2"/>
                </a:solidFill>
                <a:latin typeface="Arial"/>
                <a:ea typeface="Arial"/>
                <a:cs typeface="Arial"/>
                <a:sym typeface="Arial"/>
              </a:rPr>
              <a:t>-PAS): </a:t>
            </a:r>
            <a:r>
              <a:rPr lang="sv-FI" sz="900" b="0" i="0" u="none" strike="noStrike" cap="none" dirty="0" err="1">
                <a:solidFill>
                  <a:schemeClr val="dk2"/>
                </a:solidFill>
                <a:latin typeface="Arial"/>
                <a:ea typeface="Arial"/>
                <a:cs typeface="Arial"/>
                <a:sym typeface="Arial"/>
              </a:rPr>
              <a:t>Guidelines</a:t>
            </a:r>
            <a:r>
              <a:rPr lang="sv-FI" sz="900" b="0" i="0" u="none" strike="noStrike" cap="none" dirty="0">
                <a:solidFill>
                  <a:schemeClr val="dk2"/>
                </a:solidFill>
                <a:latin typeface="Arial"/>
                <a:ea typeface="Arial"/>
                <a:cs typeface="Arial"/>
                <a:sym typeface="Arial"/>
              </a:rPr>
              <a:t> for UH </a:t>
            </a:r>
            <a:r>
              <a:rPr lang="sv-FI" sz="900" b="0" i="0" u="none" strike="noStrike" cap="none" dirty="0" err="1">
                <a:solidFill>
                  <a:schemeClr val="dk2"/>
                </a:solidFill>
                <a:latin typeface="Arial"/>
                <a:ea typeface="Arial"/>
                <a:cs typeface="Arial"/>
                <a:sym typeface="Arial"/>
              </a:rPr>
              <a:t>Evaluators</a:t>
            </a:r>
            <a:r>
              <a:rPr lang="sv-FI" sz="900" b="0" i="0" u="none" strike="noStrike" cap="none" dirty="0">
                <a:solidFill>
                  <a:schemeClr val="dk2"/>
                </a:solidFill>
                <a:latin typeface="Arial"/>
                <a:ea typeface="Arial"/>
                <a:cs typeface="Arial"/>
                <a:sym typeface="Arial"/>
              </a:rPr>
              <a:t>. </a:t>
            </a:r>
            <a:r>
              <a:rPr lang="sv-FI" sz="900" b="0" i="0" u="none" strike="noStrike" cap="none" dirty="0" err="1">
                <a:solidFill>
                  <a:schemeClr val="dk2"/>
                </a:solidFill>
                <a:latin typeface="Arial"/>
                <a:ea typeface="Arial"/>
                <a:cs typeface="Arial"/>
                <a:sym typeface="Arial"/>
                <a:hlinkClick r:id="rId4"/>
              </a:rPr>
              <a:t>Zenodo</a:t>
            </a:r>
            <a:r>
              <a:rPr lang="sv-FI" sz="900" b="0" i="0" u="none" strike="noStrike" cap="none" dirty="0">
                <a:solidFill>
                  <a:schemeClr val="dk2"/>
                </a:solidFill>
                <a:latin typeface="Arial"/>
                <a:ea typeface="Arial"/>
                <a:cs typeface="Arial"/>
                <a:sym typeface="Arial"/>
              </a:rPr>
              <a:t>.</a:t>
            </a:r>
            <a:r>
              <a:rPr lang="sv-FI" sz="9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pic>
        <p:nvPicPr>
          <p:cNvPr id="203" name="Google Shape;203;p21" descr="En triangel visar forskningsdatas genomslag på tre olika områden, som alla påverkar varandra: ekonomiskt genomslag (innovation, konkurrenskraft, tillväxt, jobb, budgetbesparingar), akademiskt genomslag (teori, metod, vetenskap, teknisk utveckling, forskningsutbildning, undervisning och utbildning, anpassningsbarhet), samhälleligt genomslag (livskvalitet, hälsa, miljö, offentliga tjänster, policyer, kreativa funktioner, delaktiggörande förståelse)."/>
          <p:cNvPicPr preferRelativeResize="0"/>
          <p:nvPr/>
        </p:nvPicPr>
        <p:blipFill>
          <a:blip r:embed="rId5">
            <a:alphaModFix/>
          </a:blip>
          <a:stretch>
            <a:fillRect/>
          </a:stretch>
        </p:blipFill>
        <p:spPr>
          <a:xfrm>
            <a:off x="862984" y="679300"/>
            <a:ext cx="6915060" cy="4166950"/>
          </a:xfrm>
          <a:prstGeom prst="rect">
            <a:avLst/>
          </a:prstGeom>
          <a:noFill/>
          <a:ln>
            <a:noFill/>
          </a:ln>
        </p:spPr>
      </p:pic>
      <p:sp>
        <p:nvSpPr>
          <p:cNvPr id="2" name="Suorakulmio 1">
            <a:extLst>
              <a:ext uri="{FF2B5EF4-FFF2-40B4-BE49-F238E27FC236}">
                <a16:creationId xmlns:a16="http://schemas.microsoft.com/office/drawing/2014/main" id="{CEAAD146-EE0A-7833-B100-17C139A0C458}"/>
              </a:ext>
            </a:extLst>
          </p:cNvPr>
          <p:cNvSpPr/>
          <p:nvPr/>
        </p:nvSpPr>
        <p:spPr>
          <a:xfrm>
            <a:off x="5778802" y="822917"/>
            <a:ext cx="1669774" cy="9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900" b="1" dirty="0" err="1">
                <a:solidFill>
                  <a:schemeClr val="tx1"/>
                </a:solidFill>
              </a:rPr>
              <a:t>Ekonomiskt</a:t>
            </a:r>
            <a:r>
              <a:rPr lang="fi-FI" sz="900" b="1" dirty="0">
                <a:solidFill>
                  <a:schemeClr val="tx1"/>
                </a:solidFill>
              </a:rPr>
              <a:t> </a:t>
            </a:r>
            <a:r>
              <a:rPr lang="fi-FI" sz="900" b="1" dirty="0" err="1">
                <a:solidFill>
                  <a:schemeClr val="tx1"/>
                </a:solidFill>
              </a:rPr>
              <a:t>genomslag</a:t>
            </a:r>
            <a:endParaRPr lang="fi-FI" sz="900" b="1" dirty="0">
              <a:solidFill>
                <a:schemeClr val="tx1"/>
              </a:solidFill>
            </a:endParaRPr>
          </a:p>
          <a:p>
            <a:pPr marL="285750" indent="-285750">
              <a:buFont typeface="Arial" panose="020B0604020202020204" pitchFamily="34" charset="0"/>
              <a:buChar char="•"/>
            </a:pPr>
            <a:r>
              <a:rPr lang="fi-FI" sz="900" dirty="0" err="1">
                <a:solidFill>
                  <a:schemeClr val="tx1"/>
                </a:solidFill>
              </a:rPr>
              <a:t>Innovationer</a:t>
            </a:r>
            <a:endParaRPr lang="fi-FI" sz="900" dirty="0">
              <a:solidFill>
                <a:schemeClr val="tx1"/>
              </a:solidFill>
            </a:endParaRPr>
          </a:p>
          <a:p>
            <a:pPr marL="285750" indent="-285750">
              <a:buFont typeface="Arial" panose="020B0604020202020204" pitchFamily="34" charset="0"/>
              <a:buChar char="•"/>
            </a:pPr>
            <a:r>
              <a:rPr lang="fi-FI" sz="900" dirty="0" err="1">
                <a:solidFill>
                  <a:schemeClr val="tx1"/>
                </a:solidFill>
              </a:rPr>
              <a:t>Konkurrensförmåga</a:t>
            </a:r>
            <a:endParaRPr lang="fi-FI" sz="900" dirty="0">
              <a:solidFill>
                <a:schemeClr val="tx1"/>
              </a:solidFill>
            </a:endParaRPr>
          </a:p>
          <a:p>
            <a:pPr marL="285750" indent="-285750">
              <a:buFont typeface="Arial" panose="020B0604020202020204" pitchFamily="34" charset="0"/>
              <a:buChar char="•"/>
            </a:pPr>
            <a:r>
              <a:rPr lang="fi-FI" sz="900" dirty="0" err="1">
                <a:solidFill>
                  <a:schemeClr val="tx1"/>
                </a:solidFill>
              </a:rPr>
              <a:t>Tillväxt</a:t>
            </a:r>
            <a:endParaRPr lang="fi-FI" sz="900" dirty="0">
              <a:solidFill>
                <a:schemeClr val="tx1"/>
              </a:solidFill>
            </a:endParaRPr>
          </a:p>
          <a:p>
            <a:pPr marL="285750" indent="-285750">
              <a:buFont typeface="Arial" panose="020B0604020202020204" pitchFamily="34" charset="0"/>
              <a:buChar char="•"/>
            </a:pPr>
            <a:r>
              <a:rPr lang="fi-FI" sz="900" dirty="0" err="1">
                <a:solidFill>
                  <a:schemeClr val="tx1"/>
                </a:solidFill>
              </a:rPr>
              <a:t>Arbetsplatser</a:t>
            </a:r>
            <a:endParaRPr lang="fi-FI" sz="900" dirty="0">
              <a:solidFill>
                <a:schemeClr val="tx1"/>
              </a:solidFill>
            </a:endParaRPr>
          </a:p>
          <a:p>
            <a:pPr marL="285750" indent="-285750">
              <a:buFont typeface="Arial" panose="020B0604020202020204" pitchFamily="34" charset="0"/>
              <a:buChar char="•"/>
            </a:pPr>
            <a:r>
              <a:rPr lang="fi-FI" sz="900" dirty="0" err="1">
                <a:solidFill>
                  <a:schemeClr val="tx1"/>
                </a:solidFill>
              </a:rPr>
              <a:t>Budgetbesparingar</a:t>
            </a:r>
            <a:endParaRPr lang="fi-FI" sz="900" dirty="0">
              <a:solidFill>
                <a:schemeClr val="tx1"/>
              </a:solidFill>
            </a:endParaRPr>
          </a:p>
        </p:txBody>
      </p:sp>
      <p:sp>
        <p:nvSpPr>
          <p:cNvPr id="3" name="Suorakulmio 2">
            <a:extLst>
              <a:ext uri="{FF2B5EF4-FFF2-40B4-BE49-F238E27FC236}">
                <a16:creationId xmlns:a16="http://schemas.microsoft.com/office/drawing/2014/main" id="{CF4715A3-6B78-36E8-1E14-473EBE9308ED}"/>
              </a:ext>
            </a:extLst>
          </p:cNvPr>
          <p:cNvSpPr/>
          <p:nvPr/>
        </p:nvSpPr>
        <p:spPr>
          <a:xfrm>
            <a:off x="3180912" y="3394883"/>
            <a:ext cx="1977887" cy="1321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800"/>
              </a:spcAft>
            </a:pPr>
            <a:endParaRPr lang="sv-FI" sz="900" b="1" kern="100" dirty="0">
              <a:solidFill>
                <a:schemeClr val="tx1"/>
              </a:solidFill>
              <a:effectLst/>
              <a:ea typeface="Calibri" panose="020F0502020204030204" pitchFamily="34" charset="0"/>
              <a:cs typeface="Times New Roman" panose="02020603050405020304" pitchFamily="18" charset="0"/>
            </a:endParaRPr>
          </a:p>
          <a:p>
            <a:r>
              <a:rPr lang="sv-FI" sz="900" b="1" kern="100" dirty="0">
                <a:solidFill>
                  <a:schemeClr val="tx1"/>
                </a:solidFill>
                <a:effectLst/>
                <a:ea typeface="Calibri" panose="020F0502020204030204" pitchFamily="34" charset="0"/>
                <a:cs typeface="Times New Roman" panose="02020603050405020304" pitchFamily="18" charset="0"/>
              </a:rPr>
              <a:t>Akademiskt genomslag</a:t>
            </a:r>
            <a:endParaRPr lang="fi-FI" sz="900" b="1"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Teori</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Metod</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Vetenskap</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Teknisk utveckling</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Forskningsutbildning</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Undervisning och utbildning</a:t>
            </a:r>
            <a:endParaRPr lang="fi-FI" sz="900" kern="100" dirty="0">
              <a:solidFill>
                <a:schemeClr val="tx1"/>
              </a:solidFill>
              <a:effectLst/>
              <a:ea typeface="Calibri" panose="020F0502020204030204" pitchFamily="34" charset="0"/>
              <a:cs typeface="Times New Roman" panose="02020603050405020304" pitchFamily="18" charset="0"/>
            </a:endParaRPr>
          </a:p>
          <a:p>
            <a:pPr marL="171450" lvl="0" indent="-171450">
              <a:spcAft>
                <a:spcPts val="800"/>
              </a:spcAft>
              <a:buFont typeface="Arial" panose="020B0604020202020204" pitchFamily="34" charset="0"/>
              <a:buChar char="•"/>
            </a:pPr>
            <a:r>
              <a:rPr lang="sv-FI" sz="900" kern="100" dirty="0">
                <a:solidFill>
                  <a:schemeClr val="tx1"/>
                </a:solidFill>
                <a:effectLst/>
                <a:ea typeface="Calibri" panose="020F0502020204030204" pitchFamily="34" charset="0"/>
                <a:cs typeface="Times New Roman" panose="02020603050405020304" pitchFamily="18" charset="0"/>
              </a:rPr>
              <a:t>Anpassningsbarhet</a:t>
            </a:r>
            <a:endParaRPr lang="fi-FI" sz="900" kern="100" dirty="0">
              <a:solidFill>
                <a:schemeClr val="tx1"/>
              </a:solidFill>
              <a:effectLst/>
              <a:ea typeface="Calibri" panose="020F0502020204030204" pitchFamily="34" charset="0"/>
              <a:cs typeface="Times New Roman" panose="02020603050405020304" pitchFamily="18" charset="0"/>
            </a:endParaRPr>
          </a:p>
          <a:p>
            <a:pPr algn="ctr"/>
            <a:endParaRPr lang="fi-FI" sz="900" dirty="0">
              <a:solidFill>
                <a:schemeClr val="tx1"/>
              </a:solidFill>
            </a:endParaRPr>
          </a:p>
        </p:txBody>
      </p:sp>
      <p:sp>
        <p:nvSpPr>
          <p:cNvPr id="4" name="Suorakulmio 3">
            <a:extLst>
              <a:ext uri="{FF2B5EF4-FFF2-40B4-BE49-F238E27FC236}">
                <a16:creationId xmlns:a16="http://schemas.microsoft.com/office/drawing/2014/main" id="{0E7905A9-EC33-0FB5-BB6B-25475D6D4767}"/>
              </a:ext>
            </a:extLst>
          </p:cNvPr>
          <p:cNvSpPr/>
          <p:nvPr/>
        </p:nvSpPr>
        <p:spPr>
          <a:xfrm>
            <a:off x="762056" y="723528"/>
            <a:ext cx="1627503" cy="1614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900" b="1" dirty="0">
                <a:solidFill>
                  <a:schemeClr val="tx1"/>
                </a:solidFill>
              </a:rPr>
              <a:t>Samhälleligt genomslag</a:t>
            </a:r>
          </a:p>
          <a:p>
            <a:pPr marL="171450" indent="-171450">
              <a:buFont typeface="Arial" panose="020B0604020202020204" pitchFamily="34" charset="0"/>
              <a:buChar char="•"/>
            </a:pPr>
            <a:r>
              <a:rPr lang="sv-SE" sz="900" dirty="0">
                <a:solidFill>
                  <a:schemeClr val="tx1"/>
                </a:solidFill>
              </a:rPr>
              <a:t>Livskvalitet</a:t>
            </a:r>
          </a:p>
          <a:p>
            <a:pPr marL="171450" indent="-171450">
              <a:buFont typeface="Arial" panose="020B0604020202020204" pitchFamily="34" charset="0"/>
              <a:buChar char="•"/>
            </a:pPr>
            <a:r>
              <a:rPr lang="sv-SE" sz="900" dirty="0">
                <a:solidFill>
                  <a:schemeClr val="tx1"/>
                </a:solidFill>
              </a:rPr>
              <a:t>Hälsa</a:t>
            </a:r>
          </a:p>
          <a:p>
            <a:pPr marL="171450" indent="-171450">
              <a:buFont typeface="Arial" panose="020B0604020202020204" pitchFamily="34" charset="0"/>
              <a:buChar char="•"/>
            </a:pPr>
            <a:r>
              <a:rPr lang="sv-SE" sz="900" dirty="0">
                <a:solidFill>
                  <a:schemeClr val="tx1"/>
                </a:solidFill>
              </a:rPr>
              <a:t>Miljö</a:t>
            </a:r>
          </a:p>
          <a:p>
            <a:pPr marL="171450" indent="-171450">
              <a:buFont typeface="Arial" panose="020B0604020202020204" pitchFamily="34" charset="0"/>
              <a:buChar char="•"/>
            </a:pPr>
            <a:r>
              <a:rPr lang="sv-SE" sz="900" dirty="0">
                <a:solidFill>
                  <a:schemeClr val="tx1"/>
                </a:solidFill>
              </a:rPr>
              <a:t>Offentliga tjänster</a:t>
            </a:r>
          </a:p>
          <a:p>
            <a:pPr marL="171450" indent="-171450">
              <a:buFont typeface="Arial" panose="020B0604020202020204" pitchFamily="34" charset="0"/>
              <a:buChar char="•"/>
            </a:pPr>
            <a:r>
              <a:rPr lang="sv-SE" sz="900" dirty="0">
                <a:solidFill>
                  <a:schemeClr val="tx1"/>
                </a:solidFill>
              </a:rPr>
              <a:t>Policyer</a:t>
            </a:r>
          </a:p>
          <a:p>
            <a:pPr marL="171450" indent="-171450">
              <a:buFont typeface="Arial" panose="020B0604020202020204" pitchFamily="34" charset="0"/>
              <a:buChar char="•"/>
            </a:pPr>
            <a:r>
              <a:rPr lang="sv-SE" sz="900" dirty="0">
                <a:solidFill>
                  <a:schemeClr val="tx1"/>
                </a:solidFill>
              </a:rPr>
              <a:t>Kreativa funktioner</a:t>
            </a:r>
          </a:p>
          <a:p>
            <a:pPr marL="171450" indent="-171450">
              <a:buFont typeface="Arial" panose="020B0604020202020204" pitchFamily="34" charset="0"/>
              <a:buChar char="•"/>
            </a:pPr>
            <a:r>
              <a:rPr lang="sv-SE" sz="900" dirty="0">
                <a:solidFill>
                  <a:schemeClr val="tx1"/>
                </a:solidFill>
              </a:rPr>
              <a:t>Delaktiggörande</a:t>
            </a:r>
          </a:p>
          <a:p>
            <a:pPr marL="171450" indent="-171450">
              <a:buFont typeface="Arial" panose="020B0604020202020204" pitchFamily="34" charset="0"/>
              <a:buChar char="•"/>
            </a:pPr>
            <a:r>
              <a:rPr lang="sv-SE" sz="900" dirty="0">
                <a:solidFill>
                  <a:schemeClr val="tx1"/>
                </a:solidFill>
              </a:rPr>
              <a:t>Förståelse</a:t>
            </a:r>
            <a:endParaRPr lang="fi-FI" sz="900"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2"/>
          <p:cNvSpPr txBox="1">
            <a:spLocks noGrp="1"/>
          </p:cNvSpPr>
          <p:nvPr>
            <p:ph type="title"/>
          </p:nvPr>
        </p:nvSpPr>
        <p:spPr>
          <a:xfrm>
            <a:off x="450900" y="445025"/>
            <a:ext cx="82422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Data av hög kvalitet beskriver verkligheten</a:t>
            </a:r>
            <a:endParaRPr>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a:p>
          <a:p>
            <a:pPr marL="0" lvl="0" indent="0" algn="l" rtl="0">
              <a:lnSpc>
                <a:spcPct val="100000"/>
              </a:lnSpc>
              <a:spcBef>
                <a:spcPts val="0"/>
              </a:spcBef>
              <a:spcAft>
                <a:spcPts val="0"/>
              </a:spcAft>
              <a:buSzPct val="111111"/>
              <a:buNone/>
            </a:pPr>
            <a:endParaRPr/>
          </a:p>
        </p:txBody>
      </p:sp>
      <p:sp>
        <p:nvSpPr>
          <p:cNvPr id="212" name="Google Shape;212;p22"/>
          <p:cNvSpPr/>
          <p:nvPr/>
        </p:nvSpPr>
        <p:spPr>
          <a:xfrm>
            <a:off x="191100" y="1183325"/>
            <a:ext cx="3103800" cy="16728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sv-FI" sz="1300" b="1" i="0" u="none" strike="noStrike" cap="none" dirty="0">
                <a:solidFill>
                  <a:schemeClr val="lt1"/>
                </a:solidFill>
                <a:latin typeface="Source Sans Pro"/>
                <a:ea typeface="Source Sans Pro"/>
                <a:cs typeface="Source Sans Pro"/>
                <a:sym typeface="Source Sans Pro"/>
              </a:rPr>
              <a:t>Felfrihet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sv-FI" sz="1300" b="0" i="0" u="none" strike="noStrike" cap="none" dirty="0">
                <a:solidFill>
                  <a:schemeClr val="lt1"/>
                </a:solidFill>
                <a:latin typeface="Source Sans Pro"/>
                <a:ea typeface="Source Sans Pro"/>
                <a:cs typeface="Source Sans Pro"/>
                <a:sym typeface="Source Sans Pro"/>
              </a:rPr>
              <a:t>beskriver hur data motsvarar verkligheten. Genom att granska felfriheten </a:t>
            </a:r>
            <a:r>
              <a:rPr lang="sv-FI" sz="1300" dirty="0">
                <a:solidFill>
                  <a:schemeClr val="lt1"/>
                </a:solidFill>
                <a:latin typeface="Source Sans Pro"/>
                <a:ea typeface="Source Sans Pro"/>
                <a:cs typeface="Source Sans Pro"/>
                <a:sym typeface="Source Sans Pro"/>
              </a:rPr>
              <a:t>hos</a:t>
            </a:r>
            <a:r>
              <a:rPr lang="sv-FI" sz="1300" b="0" i="0" u="none" strike="noStrike" cap="none" dirty="0">
                <a:solidFill>
                  <a:schemeClr val="lt1"/>
                </a:solidFill>
                <a:latin typeface="Source Sans Pro"/>
                <a:ea typeface="Source Sans Pro"/>
                <a:cs typeface="Source Sans Pro"/>
                <a:sym typeface="Source Sans Pro"/>
              </a:rPr>
              <a:t> data kan man även hitta systematiska förvrängningar i datamaterialet.</a:t>
            </a:r>
            <a:endParaRPr sz="1300" b="0" i="0" u="none" strike="noStrike" cap="none" dirty="0">
              <a:solidFill>
                <a:schemeClr val="lt1"/>
              </a:solidFill>
              <a:latin typeface="Arial"/>
              <a:ea typeface="Arial"/>
              <a:cs typeface="Arial"/>
              <a:sym typeface="Arial"/>
            </a:endParaRPr>
          </a:p>
        </p:txBody>
      </p:sp>
      <p:sp>
        <p:nvSpPr>
          <p:cNvPr id="211" name="Google Shape;211;p22"/>
          <p:cNvSpPr/>
          <p:nvPr/>
        </p:nvSpPr>
        <p:spPr>
          <a:xfrm>
            <a:off x="3502950" y="992325"/>
            <a:ext cx="3103800" cy="16728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sv-FI" sz="1300" b="1" i="0" u="none" strike="noStrike" cap="none" dirty="0">
                <a:solidFill>
                  <a:schemeClr val="lt1"/>
                </a:solidFill>
                <a:latin typeface="Source Sans Pro"/>
                <a:ea typeface="Source Sans Pro"/>
                <a:cs typeface="Source Sans Pro"/>
                <a:sym typeface="Source Sans Pro"/>
              </a:rPr>
              <a:t>Noggrannhet</a:t>
            </a:r>
            <a:r>
              <a:rPr lang="sv-FI" sz="1300" b="0" i="0" u="none" strike="noStrike" cap="none" dirty="0">
                <a:solidFill>
                  <a:schemeClr val="lt1"/>
                </a:solidFill>
                <a:latin typeface="Source Sans Pro"/>
                <a:ea typeface="Source Sans Pro"/>
                <a:cs typeface="Source Sans Pro"/>
                <a:sym typeface="Source Sans Pro"/>
              </a:rPr>
              <a:t> </a:t>
            </a:r>
            <a:endParaRPr sz="1300" b="0"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sv-FI" sz="1300" b="0" i="0" u="none" strike="noStrike" cap="none" dirty="0">
                <a:solidFill>
                  <a:schemeClr val="lt1"/>
                </a:solidFill>
                <a:latin typeface="Source Sans Pro"/>
                <a:ea typeface="Source Sans Pro"/>
                <a:cs typeface="Source Sans Pro"/>
                <a:sym typeface="Source Sans Pro"/>
              </a:rPr>
              <a:t>beskriver hur väl uppgifterna i data motsvarar vad som eftersträvas. Noggrannhet beskriver hur väl data träffar rätt.</a:t>
            </a:r>
            <a:endParaRPr sz="1300" b="0" i="0" u="none" strike="noStrike" cap="none" dirty="0">
              <a:solidFill>
                <a:schemeClr val="lt1"/>
              </a:solidFill>
              <a:latin typeface="Arial"/>
              <a:ea typeface="Arial"/>
              <a:cs typeface="Arial"/>
              <a:sym typeface="Arial"/>
            </a:endParaRPr>
          </a:p>
        </p:txBody>
      </p:sp>
      <p:sp>
        <p:nvSpPr>
          <p:cNvPr id="213" name="Google Shape;213;p22"/>
          <p:cNvSpPr/>
          <p:nvPr/>
        </p:nvSpPr>
        <p:spPr>
          <a:xfrm>
            <a:off x="922075" y="2856125"/>
            <a:ext cx="3147000" cy="18777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300" b="1" i="0" u="none" strike="noStrike" cap="none" dirty="0">
                <a:solidFill>
                  <a:schemeClr val="lt1"/>
                </a:solidFill>
                <a:latin typeface="Source Sans Pro"/>
                <a:ea typeface="Source Sans Pro"/>
                <a:cs typeface="Source Sans Pro"/>
                <a:sym typeface="Source Sans Pro"/>
              </a:rPr>
              <a:t>Följdriktighet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sv-FI" sz="1300" b="0" i="0" u="none" strike="noStrike" cap="none" dirty="0">
                <a:solidFill>
                  <a:schemeClr val="lt1"/>
                </a:solidFill>
                <a:latin typeface="Source Sans Pro"/>
                <a:ea typeface="Source Sans Pro"/>
                <a:cs typeface="Source Sans Pro"/>
                <a:sym typeface="Source Sans Pro"/>
              </a:rPr>
              <a:t>berättar om att data är enhetliga och konsistenta. Med följdriktighet kan man även beskriva den ömsesidiga följdriktigheten olika data emellan.</a:t>
            </a:r>
            <a:endParaRPr sz="1300" b="0" i="0" u="none" strike="noStrike" cap="none" dirty="0">
              <a:solidFill>
                <a:schemeClr val="lt1"/>
              </a:solidFill>
              <a:latin typeface="Arial"/>
              <a:ea typeface="Arial"/>
              <a:cs typeface="Arial"/>
              <a:sym typeface="Arial"/>
            </a:endParaRPr>
          </a:p>
        </p:txBody>
      </p:sp>
      <p:sp>
        <p:nvSpPr>
          <p:cNvPr id="210" name="Google Shape;210;p22"/>
          <p:cNvSpPr/>
          <p:nvPr/>
        </p:nvSpPr>
        <p:spPr>
          <a:xfrm>
            <a:off x="4412974" y="2616200"/>
            <a:ext cx="3260576" cy="2145901"/>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sv-FI" sz="1300" b="1" i="0" u="none" strike="noStrike" cap="none" dirty="0">
                <a:solidFill>
                  <a:schemeClr val="lt1"/>
                </a:solidFill>
                <a:latin typeface="Source Sans Pro"/>
                <a:ea typeface="Source Sans Pro"/>
                <a:cs typeface="Source Sans Pro"/>
                <a:sym typeface="Source Sans Pro"/>
              </a:rPr>
              <a:t>Omfattning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sv-FI" sz="1300" b="0" i="0" u="none" strike="noStrike" cap="none" dirty="0">
                <a:solidFill>
                  <a:schemeClr val="lt1"/>
                </a:solidFill>
                <a:latin typeface="Source Sans Pro"/>
                <a:ea typeface="Source Sans Pro"/>
                <a:cs typeface="Source Sans Pro"/>
                <a:sym typeface="Source Sans Pro"/>
              </a:rPr>
              <a:t>beskriver den eftersträvade tidsmässiga och områdesvisa omfattningen för data samt eftersträvade målenheter och egenskapsuppgifter. Å andra sidan anger omfattningen till vilka delar data innehåller eftersträvade uppgifter.</a:t>
            </a:r>
            <a:endParaRPr sz="1300" b="0" i="0" u="none" strike="noStrike" cap="none" dirty="0">
              <a:solidFill>
                <a:schemeClr val="lt1"/>
              </a:solidFill>
              <a:latin typeface="Arial"/>
              <a:ea typeface="Arial"/>
              <a:cs typeface="Arial"/>
              <a:sym typeface="Arial"/>
            </a:endParaRPr>
          </a:p>
        </p:txBody>
      </p:sp>
      <p:sp>
        <p:nvSpPr>
          <p:cNvPr id="214" name="Google Shape;214;p22"/>
          <p:cNvSpPr/>
          <p:nvPr/>
        </p:nvSpPr>
        <p:spPr>
          <a:xfrm>
            <a:off x="6814800" y="1952125"/>
            <a:ext cx="1921500" cy="10017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sv-FI" sz="1300" b="1" i="0" u="none" strike="noStrike" cap="none">
                <a:solidFill>
                  <a:schemeClr val="lt1"/>
                </a:solidFill>
                <a:latin typeface="Source Sans Pro"/>
                <a:ea typeface="Source Sans Pro"/>
                <a:cs typeface="Source Sans Pro"/>
                <a:sym typeface="Source Sans Pro"/>
              </a:rPr>
              <a:t>(Aktualitet)</a:t>
            </a:r>
            <a:endParaRPr sz="1300" b="1" i="0" u="none" strike="noStrike" cap="none">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300"/>
              <a:buFont typeface="Arial"/>
              <a:buNone/>
            </a:pPr>
            <a:r>
              <a:rPr lang="sv-FI" sz="1300">
                <a:solidFill>
                  <a:schemeClr val="lt1"/>
                </a:solidFill>
                <a:latin typeface="Source Sans Pro"/>
                <a:ea typeface="Source Sans Pro"/>
                <a:cs typeface="Source Sans Pro"/>
                <a:sym typeface="Source Sans Pro"/>
              </a:rPr>
              <a:t>ifall</a:t>
            </a:r>
            <a:r>
              <a:rPr lang="sv-FI" sz="1300" b="0" i="0" u="none" strike="noStrike" cap="none">
                <a:solidFill>
                  <a:schemeClr val="lt1"/>
                </a:solidFill>
                <a:latin typeface="Source Sans Pro"/>
                <a:ea typeface="Source Sans Pro"/>
                <a:cs typeface="Source Sans Pro"/>
                <a:sym typeface="Source Sans Pro"/>
              </a:rPr>
              <a:t> </a:t>
            </a:r>
            <a:r>
              <a:rPr lang="sv-FI" sz="1300">
                <a:solidFill>
                  <a:schemeClr val="lt1"/>
                </a:solidFill>
                <a:latin typeface="Source Sans Pro"/>
                <a:ea typeface="Source Sans Pro"/>
                <a:cs typeface="Source Sans Pro"/>
                <a:sym typeface="Source Sans Pro"/>
              </a:rPr>
              <a:t>relevant</a:t>
            </a:r>
            <a:endParaRPr sz="1300" b="0" i="0" u="none" strike="noStrike" cap="none">
              <a:solidFill>
                <a:schemeClr val="lt1"/>
              </a:solidFill>
              <a:latin typeface="Arial"/>
              <a:ea typeface="Arial"/>
              <a:cs typeface="Arial"/>
              <a:sym typeface="Arial"/>
            </a:endParaRPr>
          </a:p>
        </p:txBody>
      </p:sp>
      <p:sp>
        <p:nvSpPr>
          <p:cNvPr id="209" name="Google Shape;209;p22"/>
          <p:cNvSpPr txBox="1"/>
          <p:nvPr/>
        </p:nvSpPr>
        <p:spPr>
          <a:xfrm>
            <a:off x="2644122" y="4733825"/>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sng" strike="noStrike" cap="none" dirty="0">
                <a:solidFill>
                  <a:schemeClr val="hlink"/>
                </a:solidFill>
                <a:latin typeface="Arial"/>
                <a:ea typeface="Arial"/>
                <a:cs typeface="Arial"/>
                <a:sym typeface="Arial"/>
                <a:hlinkClick r:id="rId3"/>
              </a:rPr>
              <a:t>https://www.stat.fi/org/vuosiohjelma/tietoaineistojen-laatukriteerit.html</a:t>
            </a:r>
            <a:endParaRPr sz="900" b="0" i="0" u="none" strike="noStrike" cap="none" dirty="0">
              <a:solidFill>
                <a:srgbClr val="000000"/>
              </a:solidFill>
              <a:latin typeface="Arial"/>
              <a:ea typeface="Arial"/>
              <a:cs typeface="Arial"/>
              <a:sym typeface="Arial"/>
            </a:endParaRPr>
          </a:p>
        </p:txBody>
      </p:sp>
      <p:pic>
        <p:nvPicPr>
          <p:cNvPr id="215" name="Google Shape;215;p2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Data av hög kvalitet har </a:t>
            </a:r>
            <a:r>
              <a:rPr lang="sv-FI">
                <a:solidFill>
                  <a:srgbClr val="008568"/>
                </a:solidFill>
              </a:rPr>
              <a:t>dokumenterats</a:t>
            </a:r>
            <a:r>
              <a:rPr lang="sv-FI" b="0" i="0" u="none">
                <a:solidFill>
                  <a:srgbClr val="008568"/>
                </a:solidFill>
              </a:rPr>
              <a:t> väl</a:t>
            </a:r>
            <a:endParaRPr>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a:p>
          <a:p>
            <a:pPr marL="0" lvl="0" indent="0" algn="l" rtl="0">
              <a:lnSpc>
                <a:spcPct val="100000"/>
              </a:lnSpc>
              <a:spcBef>
                <a:spcPts val="0"/>
              </a:spcBef>
              <a:spcAft>
                <a:spcPts val="0"/>
              </a:spcAft>
              <a:buSzPct val="111111"/>
              <a:buNone/>
            </a:pPr>
            <a:endParaRPr/>
          </a:p>
        </p:txBody>
      </p:sp>
      <p:pic>
        <p:nvPicPr>
          <p:cNvPr id="221" name="Google Shape;221;p23">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224" name="Google Shape;224;p23"/>
          <p:cNvSpPr/>
          <p:nvPr/>
        </p:nvSpPr>
        <p:spPr>
          <a:xfrm>
            <a:off x="563650" y="1017725"/>
            <a:ext cx="2943000" cy="18516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300" b="1" i="0" u="none" strike="noStrike" cap="none" dirty="0">
                <a:solidFill>
                  <a:schemeClr val="lt1"/>
                </a:solidFill>
                <a:latin typeface="Source Sans Pro"/>
                <a:ea typeface="Source Sans Pro"/>
                <a:cs typeface="Source Sans Pro"/>
                <a:sym typeface="Source Sans Pro"/>
              </a:rPr>
              <a:t>Ursprung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sv-FI" sz="1300" b="0" i="0" u="none" strike="noStrike" cap="none" dirty="0">
                <a:solidFill>
                  <a:schemeClr val="lt1"/>
                </a:solidFill>
                <a:latin typeface="Source Sans Pro"/>
                <a:ea typeface="Source Sans Pro"/>
                <a:cs typeface="Source Sans Pro"/>
                <a:sym typeface="Source Sans Pro"/>
              </a:rPr>
              <a:t>anger att ändringar gjorda i data och informationen i dem kan spåras. Man känner till ursprunget för data.</a:t>
            </a:r>
            <a:endParaRPr sz="1300" b="0" i="0" u="none" strike="noStrike" cap="none" dirty="0">
              <a:solidFill>
                <a:schemeClr val="lt1"/>
              </a:solidFill>
              <a:latin typeface="Arial"/>
              <a:ea typeface="Arial"/>
              <a:cs typeface="Arial"/>
              <a:sym typeface="Arial"/>
            </a:endParaRPr>
          </a:p>
        </p:txBody>
      </p:sp>
      <p:sp>
        <p:nvSpPr>
          <p:cNvPr id="223" name="Google Shape;223;p23"/>
          <p:cNvSpPr/>
          <p:nvPr/>
        </p:nvSpPr>
        <p:spPr>
          <a:xfrm>
            <a:off x="4777450" y="981725"/>
            <a:ext cx="2771400" cy="19236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300" b="1" i="0" u="none" strike="noStrike" cap="none" dirty="0">
                <a:solidFill>
                  <a:schemeClr val="lt1"/>
                </a:solidFill>
                <a:latin typeface="Source Sans Pro"/>
                <a:ea typeface="Source Sans Pro"/>
                <a:cs typeface="Source Sans Pro"/>
                <a:sym typeface="Source Sans Pro"/>
              </a:rPr>
              <a:t>Begriplighet av metadata</a:t>
            </a:r>
            <a:r>
              <a:rPr lang="sv-FI" sz="1300" b="0" i="0" u="none" strike="noStrike" cap="none" dirty="0">
                <a:solidFill>
                  <a:schemeClr val="lt1"/>
                </a:solidFill>
                <a:latin typeface="Source Sans Pro"/>
                <a:ea typeface="Source Sans Pro"/>
                <a:cs typeface="Source Sans Pro"/>
                <a:sym typeface="Source Sans Pro"/>
              </a:rPr>
              <a:t> </a:t>
            </a:r>
            <a:endParaRPr sz="1300" b="0"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sv-FI" sz="1300" b="0" i="0" u="none" strike="noStrike" cap="none" dirty="0">
                <a:solidFill>
                  <a:schemeClr val="lt1"/>
                </a:solidFill>
                <a:latin typeface="Source Sans Pro"/>
                <a:ea typeface="Source Sans Pro"/>
                <a:cs typeface="Source Sans Pro"/>
                <a:sym typeface="Source Sans Pro"/>
              </a:rPr>
              <a:t>innebär hur täckande metadata beskriver ifrågavarande data och underlättar innehållets begriplighet.</a:t>
            </a:r>
            <a:endParaRPr sz="1300" b="0" i="0" u="none" strike="noStrike" cap="none" dirty="0">
              <a:solidFill>
                <a:schemeClr val="lt1"/>
              </a:solidFill>
              <a:latin typeface="Arial"/>
              <a:ea typeface="Arial"/>
              <a:cs typeface="Arial"/>
              <a:sym typeface="Arial"/>
            </a:endParaRPr>
          </a:p>
        </p:txBody>
      </p:sp>
      <p:sp>
        <p:nvSpPr>
          <p:cNvPr id="222" name="Google Shape;222;p23"/>
          <p:cNvSpPr/>
          <p:nvPr/>
        </p:nvSpPr>
        <p:spPr>
          <a:xfrm>
            <a:off x="2493825" y="2522474"/>
            <a:ext cx="3089400" cy="2211325"/>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sv-FI" sz="1300" b="1" i="0" u="none" strike="noStrike" cap="none" dirty="0">
                <a:solidFill>
                  <a:schemeClr val="lt1"/>
                </a:solidFill>
                <a:latin typeface="Source Sans Pro"/>
                <a:ea typeface="Source Sans Pro"/>
                <a:cs typeface="Source Sans Pro"/>
                <a:sym typeface="Source Sans Pro"/>
              </a:rPr>
              <a:t>Efterlevnad av rekommendationer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sv-FI" sz="1300" b="0" i="0" u="none" strike="noStrike" cap="none" dirty="0">
                <a:solidFill>
                  <a:schemeClr val="lt1"/>
                </a:solidFill>
                <a:latin typeface="Source Sans Pro"/>
                <a:ea typeface="Source Sans Pro"/>
                <a:cs typeface="Source Sans Pro"/>
                <a:sym typeface="Source Sans Pro"/>
              </a:rPr>
              <a:t>anger att data och dess egenskapsuppgifter efterlever erkända standarder, praxis och författningar, och dessa anges i samband med data.</a:t>
            </a:r>
            <a:endParaRPr sz="1300" b="0" i="0" u="none" strike="noStrike" cap="none" dirty="0">
              <a:solidFill>
                <a:schemeClr val="lt1"/>
              </a:solidFill>
              <a:latin typeface="Arial"/>
              <a:ea typeface="Arial"/>
              <a:cs typeface="Arial"/>
              <a:sym typeface="Arial"/>
            </a:endParaRPr>
          </a:p>
        </p:txBody>
      </p:sp>
      <p:sp>
        <p:nvSpPr>
          <p:cNvPr id="225" name="Google Shape;225;p23"/>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sng" strike="noStrike" cap="none">
                <a:solidFill>
                  <a:schemeClr val="hlink"/>
                </a:solidFill>
                <a:latin typeface="Arial"/>
                <a:ea typeface="Arial"/>
                <a:cs typeface="Arial"/>
                <a:sym typeface="Arial"/>
                <a:hlinkClick r:id="rId4"/>
              </a:rPr>
              <a:t>https://www.stat.fi/org/vuosiohjelma/tietoaineistojen-laatukriteerit.html</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Data av hög kvalitet kan användas på nytt</a:t>
            </a:r>
            <a:endParaRPr>
              <a:solidFill>
                <a:srgbClr val="008568"/>
              </a:solidFill>
            </a:endParaRPr>
          </a:p>
          <a:p>
            <a:pPr marL="0" lvl="0" indent="0" algn="l" rtl="0">
              <a:lnSpc>
                <a:spcPct val="100000"/>
              </a:lnSpc>
              <a:spcBef>
                <a:spcPts val="0"/>
              </a:spcBef>
              <a:spcAft>
                <a:spcPts val="0"/>
              </a:spcAft>
              <a:buSzPct val="111111"/>
              <a:buNone/>
            </a:pPr>
            <a:endParaRPr/>
          </a:p>
        </p:txBody>
      </p:sp>
      <p:pic>
        <p:nvPicPr>
          <p:cNvPr id="231" name="Google Shape;231;p24">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232" name="Google Shape;232;p24"/>
          <p:cNvSpPr/>
          <p:nvPr/>
        </p:nvSpPr>
        <p:spPr>
          <a:xfrm>
            <a:off x="640175" y="1232575"/>
            <a:ext cx="2981400" cy="17295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300" b="1" i="0" u="none" strike="noStrike" cap="none" dirty="0">
                <a:solidFill>
                  <a:schemeClr val="lt1"/>
                </a:solidFill>
                <a:latin typeface="Source Sans Pro"/>
                <a:ea typeface="Source Sans Pro"/>
                <a:cs typeface="Source Sans Pro"/>
                <a:sym typeface="Source Sans Pro"/>
              </a:rPr>
              <a:t>Maskinläsbarhet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sv-FI" sz="1300" b="0" i="0" u="none" strike="noStrike" cap="none" dirty="0">
                <a:solidFill>
                  <a:schemeClr val="lt1"/>
                </a:solidFill>
                <a:latin typeface="Source Sans Pro"/>
                <a:ea typeface="Source Sans Pro"/>
                <a:cs typeface="Source Sans Pro"/>
                <a:sym typeface="Source Sans Pro"/>
              </a:rPr>
              <a:t>beskriver om data har strukturerats så att de kan hanteras maskinellt och hanteringen är möjlig att genomföra i olika datasystem.</a:t>
            </a:r>
            <a:endParaRPr sz="1300" b="0" i="0" u="none" strike="noStrike" cap="none" dirty="0">
              <a:solidFill>
                <a:schemeClr val="lt1"/>
              </a:solidFill>
              <a:latin typeface="Arial"/>
              <a:ea typeface="Arial"/>
              <a:cs typeface="Arial"/>
              <a:sym typeface="Arial"/>
            </a:endParaRPr>
          </a:p>
        </p:txBody>
      </p:sp>
      <p:sp>
        <p:nvSpPr>
          <p:cNvPr id="233" name="Google Shape;233;p24"/>
          <p:cNvSpPr/>
          <p:nvPr/>
        </p:nvSpPr>
        <p:spPr>
          <a:xfrm>
            <a:off x="4092675" y="1017721"/>
            <a:ext cx="3536850" cy="1824954"/>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sv-FI" sz="1300" b="1" i="0" u="none" strike="noStrike" cap="none" dirty="0">
                <a:solidFill>
                  <a:schemeClr val="lt1"/>
                </a:solidFill>
                <a:latin typeface="Source Sans Pro"/>
                <a:ea typeface="Source Sans Pro"/>
                <a:cs typeface="Source Sans Pro"/>
                <a:sym typeface="Source Sans Pro"/>
              </a:rPr>
              <a:t>Användarrättigheter </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sv-FI" sz="1300" b="0" i="0" u="none" strike="noStrike" cap="none" dirty="0">
                <a:solidFill>
                  <a:schemeClr val="lt1"/>
                </a:solidFill>
                <a:latin typeface="Source Sans Pro"/>
                <a:ea typeface="Source Sans Pro"/>
                <a:cs typeface="Source Sans Pro"/>
                <a:sym typeface="Source Sans Pro"/>
              </a:rPr>
              <a:t>beskriver hur användarrättigheterna för data har definierats och vad man kan göra med data, det vill säga i vilket användningssyfte datamaterialet kan utnyttjas.</a:t>
            </a:r>
            <a:endParaRPr sz="1300" b="0" i="0" u="none" strike="noStrike" cap="none" dirty="0">
              <a:solidFill>
                <a:schemeClr val="lt1"/>
              </a:solidFill>
              <a:latin typeface="Arial"/>
              <a:ea typeface="Arial"/>
              <a:cs typeface="Arial"/>
              <a:sym typeface="Arial"/>
            </a:endParaRPr>
          </a:p>
        </p:txBody>
      </p:sp>
      <p:sp>
        <p:nvSpPr>
          <p:cNvPr id="235" name="Google Shape;235;p24"/>
          <p:cNvSpPr/>
          <p:nvPr/>
        </p:nvSpPr>
        <p:spPr>
          <a:xfrm rot="2563756">
            <a:off x="6447310" y="2885004"/>
            <a:ext cx="2732993" cy="1690196"/>
          </a:xfrm>
          <a:prstGeom prst="leftArrow">
            <a:avLst>
              <a:gd name="adj1" fmla="val 50000"/>
              <a:gd name="adj2" fmla="val 50000"/>
            </a:avLst>
          </a:prstGeom>
          <a:solidFill>
            <a:srgbClr val="277A8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400" b="0" i="0" u="none" strike="noStrike" cap="none" dirty="0">
                <a:solidFill>
                  <a:schemeClr val="lt1"/>
                </a:solidFill>
                <a:latin typeface="Arial"/>
                <a:ea typeface="Arial"/>
                <a:cs typeface="Arial"/>
                <a:sym typeface="Arial"/>
              </a:rPr>
              <a:t>Så öppet som möjligt, så begränsat som nödvändigt</a:t>
            </a:r>
            <a:endParaRPr sz="1400" b="0" i="0" u="none" strike="noStrike" cap="none" dirty="0">
              <a:solidFill>
                <a:schemeClr val="lt1"/>
              </a:solidFill>
              <a:latin typeface="Arial"/>
              <a:ea typeface="Arial"/>
              <a:cs typeface="Arial"/>
              <a:sym typeface="Arial"/>
            </a:endParaRPr>
          </a:p>
        </p:txBody>
      </p:sp>
      <p:sp>
        <p:nvSpPr>
          <p:cNvPr id="234" name="Google Shape;234;p24"/>
          <p:cNvSpPr/>
          <p:nvPr/>
        </p:nvSpPr>
        <p:spPr>
          <a:xfrm>
            <a:off x="1990725" y="2842675"/>
            <a:ext cx="3556500" cy="16902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sv-FI" sz="1400" b="1" i="0" u="none" strike="noStrike" cap="none" dirty="0">
                <a:solidFill>
                  <a:schemeClr val="lt1"/>
                </a:solidFill>
                <a:latin typeface="Source Sans Pro"/>
                <a:ea typeface="Source Sans Pro"/>
                <a:cs typeface="Source Sans Pro"/>
                <a:sym typeface="Source Sans Pro"/>
              </a:rPr>
              <a:t>Exakthet</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sv-FI" sz="1400" b="0" i="0" u="none" strike="noStrike" cap="none" dirty="0">
                <a:solidFill>
                  <a:schemeClr val="lt1"/>
                </a:solidFill>
                <a:latin typeface="Source Sans Pro"/>
                <a:ea typeface="Source Sans Pro"/>
                <a:cs typeface="Source Sans Pro"/>
                <a:sym typeface="Source Sans Pro"/>
              </a:rPr>
              <a:t> innebär att data är tillgängliga vid den angivna tidpunkten och kompletterade tillräckligt ofta.</a:t>
            </a:r>
            <a:endParaRPr sz="1400" b="0" i="0" u="none" strike="noStrike" cap="none" dirty="0">
              <a:solidFill>
                <a:schemeClr val="lt1"/>
              </a:solidFill>
              <a:latin typeface="Arial"/>
              <a:ea typeface="Arial"/>
              <a:cs typeface="Arial"/>
              <a:sym typeface="Arial"/>
            </a:endParaRPr>
          </a:p>
        </p:txBody>
      </p:sp>
      <p:sp>
        <p:nvSpPr>
          <p:cNvPr id="236" name="Google Shape;236;p24"/>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sv-FI" sz="900" b="0" i="0" u="sng" strike="noStrike" cap="none">
                <a:solidFill>
                  <a:schemeClr val="hlink"/>
                </a:solidFill>
                <a:latin typeface="Arial"/>
                <a:ea typeface="Arial"/>
                <a:cs typeface="Arial"/>
                <a:sym typeface="Arial"/>
                <a:hlinkClick r:id="rId4"/>
              </a:rPr>
              <a:t>https://www.stat.fi/org/vuosiohjelma/tietoaineistojen-laatukriteerit.html</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5"/>
          <p:cNvSpPr txBox="1">
            <a:spLocks noGrp="1"/>
          </p:cNvSpPr>
          <p:nvPr>
            <p:ph type="title"/>
          </p:nvPr>
        </p:nvSpPr>
        <p:spPr>
          <a:xfrm>
            <a:off x="213978" y="115673"/>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Hur värdefulla är dina data?</a:t>
            </a:r>
            <a:endParaRPr>
              <a:solidFill>
                <a:srgbClr val="008568"/>
              </a:solidFill>
            </a:endParaRPr>
          </a:p>
        </p:txBody>
      </p:sp>
      <p:sp>
        <p:nvSpPr>
          <p:cNvPr id="242" name="Google Shape;242;p25"/>
          <p:cNvSpPr txBox="1">
            <a:spLocks noGrp="1"/>
          </p:cNvSpPr>
          <p:nvPr>
            <p:ph type="body" idx="1"/>
          </p:nvPr>
        </p:nvSpPr>
        <p:spPr>
          <a:xfrm>
            <a:off x="131700" y="610638"/>
            <a:ext cx="8936100" cy="38064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688"/>
              <a:buFont typeface="Arial"/>
              <a:buNone/>
            </a:pPr>
            <a:r>
              <a:rPr lang="sv-FI" b="0" i="0" u="none" dirty="0"/>
              <a:t>Alla forskningsdata är unika i sina respektive kontexter. Beskrivningen av </a:t>
            </a:r>
            <a:r>
              <a:rPr lang="sv-FI" dirty="0"/>
              <a:t>dina</a:t>
            </a:r>
            <a:r>
              <a:rPr lang="sv-FI" b="0" i="0" u="none" dirty="0"/>
              <a:t> data och forskningen som bedrivits utgående från och öppnande av data ökar dess värde för vetenskapen. Alla data kan dock inte lagras i all evighet och någon måste ha ett långsiktigt ansvar för de data som ska lagras.</a:t>
            </a:r>
            <a:endParaRPr dirty="0"/>
          </a:p>
          <a:p>
            <a:pPr marL="0" lvl="0" indent="0" algn="l" rtl="0">
              <a:lnSpc>
                <a:spcPct val="95000"/>
              </a:lnSpc>
              <a:spcBef>
                <a:spcPts val="1200"/>
              </a:spcBef>
              <a:spcAft>
                <a:spcPts val="0"/>
              </a:spcAft>
              <a:buClr>
                <a:schemeClr val="dk1"/>
              </a:buClr>
              <a:buSzPts val="688"/>
              <a:buFont typeface="Arial"/>
              <a:buNone/>
            </a:pPr>
            <a:r>
              <a:rPr lang="sv-FI" sz="1600" dirty="0"/>
              <a:t>Vid</a:t>
            </a:r>
            <a:r>
              <a:rPr lang="sv-FI" sz="1600" b="0" i="0" u="none" dirty="0"/>
              <a:t> värderingen kan forskaren och </a:t>
            </a:r>
            <a:r>
              <a:rPr lang="sv-FI" sz="1600" dirty="0"/>
              <a:t>organisationen</a:t>
            </a:r>
            <a:r>
              <a:rPr lang="sv-FI" sz="1600" b="0" i="0" u="none" dirty="0"/>
              <a:t> som </a:t>
            </a:r>
            <a:r>
              <a:rPr lang="sv-FI" sz="1600" dirty="0"/>
              <a:t>ansvarar för </a:t>
            </a:r>
            <a:r>
              <a:rPr lang="sv-FI" sz="1600" b="0" i="0" u="none" dirty="0"/>
              <a:t>forskningsdata beakta:</a:t>
            </a:r>
            <a:endParaRPr sz="1600" dirty="0"/>
          </a:p>
          <a:p>
            <a:pPr marL="457200" lvl="0" indent="-330200" algn="l" rtl="0">
              <a:lnSpc>
                <a:spcPct val="95000"/>
              </a:lnSpc>
              <a:spcBef>
                <a:spcPts val="1200"/>
              </a:spcBef>
              <a:spcAft>
                <a:spcPts val="0"/>
              </a:spcAft>
              <a:buSzPts val="1600"/>
              <a:buChar char="●"/>
            </a:pPr>
            <a:r>
              <a:rPr lang="sv-FI" sz="1600" b="0" i="0" u="none" dirty="0"/>
              <a:t>Möjligheterna att utnyttja data på nytt,</a:t>
            </a:r>
            <a:endParaRPr sz="1600" dirty="0"/>
          </a:p>
          <a:p>
            <a:pPr marL="914400" lvl="1" indent="-296862" algn="l" rtl="0">
              <a:lnSpc>
                <a:spcPct val="95000"/>
              </a:lnSpc>
              <a:spcBef>
                <a:spcPts val="0"/>
              </a:spcBef>
              <a:spcAft>
                <a:spcPts val="0"/>
              </a:spcAft>
              <a:buSzPts val="1075"/>
              <a:buChar char="○"/>
            </a:pPr>
            <a:r>
              <a:rPr lang="sv-FI" sz="1075" b="0" i="0" u="none" dirty="0"/>
              <a:t>betydelsen för vetenskapen nu och inom den närmaste framtiden eller på lång sikt,</a:t>
            </a:r>
            <a:endParaRPr sz="1075" dirty="0"/>
          </a:p>
          <a:p>
            <a:pPr marL="914400" lvl="1" indent="-296862" algn="l" rtl="0">
              <a:lnSpc>
                <a:spcPct val="95000"/>
              </a:lnSpc>
              <a:spcBef>
                <a:spcPts val="0"/>
              </a:spcBef>
              <a:spcAft>
                <a:spcPts val="0"/>
              </a:spcAft>
              <a:buSzPts val="1075"/>
              <a:buChar char="○"/>
            </a:pPr>
            <a:r>
              <a:rPr lang="sv-FI" sz="1075" b="0" i="0" u="none" dirty="0"/>
              <a:t>användningen inom det egna vetenskapliga området vs. vidare användning som kompletterande data/data som möjliggör jämförelse,</a:t>
            </a:r>
            <a:endParaRPr sz="1075" dirty="0"/>
          </a:p>
          <a:p>
            <a:pPr marL="914400" lvl="1" indent="-296862" algn="l" rtl="0">
              <a:lnSpc>
                <a:spcPct val="95000"/>
              </a:lnSpc>
              <a:spcBef>
                <a:spcPts val="0"/>
              </a:spcBef>
              <a:spcAft>
                <a:spcPts val="0"/>
              </a:spcAft>
              <a:buSzPts val="1075"/>
              <a:buChar char="○"/>
            </a:pPr>
            <a:r>
              <a:rPr lang="sv-FI" sz="1075" b="0" i="0" u="none" dirty="0"/>
              <a:t>mängden icke-analyserade uppgifter som data innehåller,</a:t>
            </a:r>
            <a:endParaRPr sz="1075" dirty="0"/>
          </a:p>
          <a:p>
            <a:pPr marL="457200" lvl="0" indent="-331787" algn="l" rtl="0">
              <a:lnSpc>
                <a:spcPct val="95000"/>
              </a:lnSpc>
              <a:spcBef>
                <a:spcPts val="0"/>
              </a:spcBef>
              <a:spcAft>
                <a:spcPts val="0"/>
              </a:spcAft>
              <a:buSzPts val="1625"/>
              <a:buChar char="●"/>
            </a:pPr>
            <a:r>
              <a:rPr lang="sv-FI" sz="1625" b="0" i="0" u="none" dirty="0"/>
              <a:t>kvaliteten på data och dokumentation,</a:t>
            </a:r>
            <a:endParaRPr sz="1625" dirty="0"/>
          </a:p>
          <a:p>
            <a:pPr marL="914400" lvl="1" indent="-296862" algn="l" rtl="0">
              <a:lnSpc>
                <a:spcPct val="95000"/>
              </a:lnSpc>
              <a:spcBef>
                <a:spcPts val="0"/>
              </a:spcBef>
              <a:spcAft>
                <a:spcPts val="0"/>
              </a:spcAft>
              <a:buSzPts val="1075"/>
              <a:buChar char="○"/>
            </a:pPr>
            <a:r>
              <a:rPr lang="sv-FI" sz="1075" b="0" i="0" u="none" dirty="0"/>
              <a:t>hur de stöder forskningens reproducerbarhet eller kvalitetssäkring,</a:t>
            </a:r>
            <a:endParaRPr sz="1075" dirty="0"/>
          </a:p>
          <a:p>
            <a:pPr marL="457200" lvl="0" indent="-331787" algn="l" rtl="0">
              <a:lnSpc>
                <a:spcPct val="95000"/>
              </a:lnSpc>
              <a:spcBef>
                <a:spcPts val="0"/>
              </a:spcBef>
              <a:spcAft>
                <a:spcPts val="0"/>
              </a:spcAft>
              <a:buSzPts val="1625"/>
              <a:buChar char="●"/>
            </a:pPr>
            <a:r>
              <a:rPr lang="sv-FI" sz="1625" b="0" i="0" u="none" dirty="0"/>
              <a:t>det monetära värdet på ifrågavarande data,</a:t>
            </a:r>
            <a:endParaRPr sz="1625" dirty="0"/>
          </a:p>
          <a:p>
            <a:pPr marL="914400" lvl="1" indent="-296862" algn="l" rtl="0">
              <a:lnSpc>
                <a:spcPct val="95000"/>
              </a:lnSpc>
              <a:spcBef>
                <a:spcPts val="0"/>
              </a:spcBef>
              <a:spcAft>
                <a:spcPts val="0"/>
              </a:spcAft>
              <a:buSzPts val="1075"/>
              <a:buChar char="○"/>
            </a:pPr>
            <a:r>
              <a:rPr lang="sv-FI" sz="1075" b="0" i="0" u="none" dirty="0"/>
              <a:t>satsade medel och arbetsresurser, kommersiellt värde,</a:t>
            </a:r>
            <a:endParaRPr sz="1075" dirty="0"/>
          </a:p>
          <a:p>
            <a:pPr marL="914400" lvl="1" indent="-296862" algn="l" rtl="0">
              <a:lnSpc>
                <a:spcPct val="95000"/>
              </a:lnSpc>
              <a:spcBef>
                <a:spcPts val="0"/>
              </a:spcBef>
              <a:spcAft>
                <a:spcPts val="0"/>
              </a:spcAft>
              <a:buSzPts val="1075"/>
              <a:buChar char="○"/>
            </a:pPr>
            <a:r>
              <a:rPr lang="sv-FI" sz="1075" b="0" i="0" u="none" dirty="0"/>
              <a:t>forskningsfinansiärens intresse,</a:t>
            </a:r>
            <a:endParaRPr sz="1075" dirty="0"/>
          </a:p>
          <a:p>
            <a:pPr marL="457200" lvl="0" indent="-331787" algn="l" rtl="0">
              <a:lnSpc>
                <a:spcPct val="95000"/>
              </a:lnSpc>
              <a:spcBef>
                <a:spcPts val="0"/>
              </a:spcBef>
              <a:spcAft>
                <a:spcPts val="0"/>
              </a:spcAft>
              <a:buSzPts val="1625"/>
              <a:buChar char="●"/>
            </a:pPr>
            <a:r>
              <a:rPr lang="sv-FI" sz="1625" b="0" i="0" u="none" dirty="0"/>
              <a:t>betydelsen av data genom forskningens genomslag i samhället,</a:t>
            </a:r>
            <a:endParaRPr sz="1625" dirty="0"/>
          </a:p>
          <a:p>
            <a:pPr marL="914400" lvl="1" indent="-296862" algn="l" rtl="0">
              <a:lnSpc>
                <a:spcPct val="95000"/>
              </a:lnSpc>
              <a:spcBef>
                <a:spcPts val="0"/>
              </a:spcBef>
              <a:spcAft>
                <a:spcPts val="0"/>
              </a:spcAft>
              <a:buSzPts val="1075"/>
              <a:buChar char="○"/>
            </a:pPr>
            <a:r>
              <a:rPr lang="sv-FI" sz="1075" b="0" i="0" u="none" dirty="0"/>
              <a:t>till exempel dess betydelse för lösningen av mänsklighetens besvärliga problem,</a:t>
            </a:r>
            <a:endParaRPr sz="1075" dirty="0"/>
          </a:p>
          <a:p>
            <a:pPr marL="457200" lvl="0" indent="-325437" algn="l" rtl="0">
              <a:lnSpc>
                <a:spcPct val="95000"/>
              </a:lnSpc>
              <a:spcBef>
                <a:spcPts val="0"/>
              </a:spcBef>
              <a:spcAft>
                <a:spcPts val="0"/>
              </a:spcAft>
              <a:buSzPts val="1525"/>
              <a:buChar char="●"/>
            </a:pPr>
            <a:r>
              <a:rPr lang="sv-FI" sz="1525" b="0" i="0" u="none" dirty="0"/>
              <a:t>den historiska och kulturella betydelsen för data eller deras vetenskapliga eller kulturella unicitet</a:t>
            </a:r>
            <a:endParaRPr sz="1525" dirty="0"/>
          </a:p>
          <a:p>
            <a:pPr marL="914400" lvl="1" indent="-296862" algn="l" rtl="0">
              <a:lnSpc>
                <a:spcPct val="95000"/>
              </a:lnSpc>
              <a:spcBef>
                <a:spcPts val="0"/>
              </a:spcBef>
              <a:spcAft>
                <a:spcPts val="0"/>
              </a:spcAft>
              <a:buSzPts val="1075"/>
              <a:buChar char="○"/>
            </a:pPr>
            <a:r>
              <a:rPr lang="sv-FI" sz="1075" b="0" i="0" u="none" dirty="0"/>
              <a:t>som en del av långa tidsserier för såväl forskare som samhället,</a:t>
            </a:r>
            <a:endParaRPr sz="1075" dirty="0"/>
          </a:p>
        </p:txBody>
      </p:sp>
      <p:pic>
        <p:nvPicPr>
          <p:cNvPr id="243" name="Google Shape;243;p25">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8012049" y="165815"/>
            <a:ext cx="611108" cy="572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6"/>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11111"/>
              <a:buNone/>
            </a:pPr>
            <a:endParaRPr>
              <a:solidFill>
                <a:srgbClr val="008568"/>
              </a:solidFill>
            </a:endParaRPr>
          </a:p>
          <a:p>
            <a:pPr marL="0" lvl="0" indent="0" algn="ctr" rtl="0">
              <a:lnSpc>
                <a:spcPct val="100000"/>
              </a:lnSpc>
              <a:spcBef>
                <a:spcPts val="0"/>
              </a:spcBef>
              <a:spcAft>
                <a:spcPts val="0"/>
              </a:spcAft>
              <a:buSzPct val="111111"/>
              <a:buNone/>
            </a:pPr>
            <a:r>
              <a:rPr lang="sv-FI">
                <a:solidFill>
                  <a:srgbClr val="008568"/>
                </a:solidFill>
              </a:rPr>
              <a:t>Att dela </a:t>
            </a:r>
            <a:r>
              <a:rPr lang="sv-FI" b="0" i="0" u="none">
                <a:solidFill>
                  <a:srgbClr val="008568"/>
                </a:solidFill>
              </a:rPr>
              <a:t>och </a:t>
            </a:r>
            <a:endParaRPr>
              <a:solidFill>
                <a:srgbClr val="008568"/>
              </a:solidFill>
            </a:endParaRPr>
          </a:p>
          <a:p>
            <a:pPr marL="0" lvl="0" indent="0" algn="ctr" rtl="0">
              <a:lnSpc>
                <a:spcPct val="100000"/>
              </a:lnSpc>
              <a:spcBef>
                <a:spcPts val="0"/>
              </a:spcBef>
              <a:spcAft>
                <a:spcPts val="0"/>
              </a:spcAft>
              <a:buSzPct val="111111"/>
              <a:buNone/>
            </a:pPr>
            <a:r>
              <a:rPr lang="sv-FI" b="0" i="0" u="none">
                <a:solidFill>
                  <a:srgbClr val="008568"/>
                </a:solidFill>
              </a:rPr>
              <a:t>lagr</a:t>
            </a:r>
            <a:r>
              <a:rPr lang="sv-FI">
                <a:solidFill>
                  <a:srgbClr val="008568"/>
                </a:solidFill>
              </a:rPr>
              <a:t>a</a:t>
            </a:r>
            <a:r>
              <a:rPr lang="sv-FI" b="0" i="0" u="none">
                <a:solidFill>
                  <a:srgbClr val="008568"/>
                </a:solidFill>
              </a:rPr>
              <a:t> data </a:t>
            </a:r>
            <a:endParaRPr>
              <a:solidFill>
                <a:srgbClr val="008568"/>
              </a:solidFill>
            </a:endParaRPr>
          </a:p>
        </p:txBody>
      </p:sp>
      <p:pic>
        <p:nvPicPr>
          <p:cNvPr id="249" name="Google Shape;249;p26" descr="Stiliserad diamant."/>
          <p:cNvPicPr preferRelativeResize="0"/>
          <p:nvPr/>
        </p:nvPicPr>
        <p:blipFill rotWithShape="1">
          <a:blip r:embed="rId3">
            <a:alphaModFix/>
          </a:blip>
          <a:srcRect/>
          <a:stretch/>
        </p:blipFill>
        <p:spPr>
          <a:xfrm>
            <a:off x="3747275" y="3346125"/>
            <a:ext cx="1368050" cy="1282075"/>
          </a:xfrm>
          <a:prstGeom prst="rect">
            <a:avLst/>
          </a:prstGeom>
          <a:noFill/>
          <a:ln>
            <a:noFill/>
          </a:ln>
        </p:spPr>
      </p:pic>
      <p:pic>
        <p:nvPicPr>
          <p:cNvPr id="250" name="Google Shape;250;p26" descr="Stiliserad diamant i mitten av återvinningssymbol."/>
          <p:cNvPicPr preferRelativeResize="0"/>
          <p:nvPr/>
        </p:nvPicPr>
        <p:blipFill rotWithShape="1">
          <a:blip r:embed="rId4">
            <a:alphaModFix/>
          </a:blip>
          <a:srcRect/>
          <a:stretch/>
        </p:blipFill>
        <p:spPr>
          <a:xfrm>
            <a:off x="2961761" y="2439600"/>
            <a:ext cx="2885314" cy="27039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Om skeden i datahanteringen</a:t>
            </a:r>
            <a:endParaRPr>
              <a:solidFill>
                <a:srgbClr val="008568"/>
              </a:solidFill>
            </a:endParaRPr>
          </a:p>
        </p:txBody>
      </p:sp>
      <p:sp>
        <p:nvSpPr>
          <p:cNvPr id="256" name="Google Shape;256;p27"/>
          <p:cNvSpPr txBox="1">
            <a:spLocks noGrp="1"/>
          </p:cNvSpPr>
          <p:nvPr>
            <p:ph type="body" idx="1"/>
          </p:nvPr>
        </p:nvSpPr>
        <p:spPr>
          <a:xfrm>
            <a:off x="214175" y="935575"/>
            <a:ext cx="8759100" cy="41118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SzPct val="133333"/>
              <a:buNone/>
            </a:pPr>
            <a:r>
              <a:rPr lang="sv-FI" sz="5200" b="1" i="0" u="none" dirty="0"/>
              <a:t>Datadelning </a:t>
            </a:r>
            <a:r>
              <a:rPr lang="sv-FI" sz="5200" b="0" i="1" u="none" dirty="0"/>
              <a:t>(data </a:t>
            </a:r>
            <a:r>
              <a:rPr lang="sv-FI" sz="5200" b="0" i="1" u="none" dirty="0" err="1"/>
              <a:t>sharing</a:t>
            </a:r>
            <a:r>
              <a:rPr lang="sv-FI" sz="5200" b="0" i="1" u="none" dirty="0"/>
              <a:t>)</a:t>
            </a:r>
            <a:r>
              <a:rPr lang="sv-FI" sz="5200" b="0" i="0" u="none" dirty="0"/>
              <a:t> kan göras redan under forskningsprojektets gång. Då kan datasetet vara aktivt. Datahantering och </a:t>
            </a:r>
            <a:r>
              <a:rPr lang="sv-FI" sz="5200" b="0" i="0" u="none" dirty="0" err="1"/>
              <a:t>kuratering</a:t>
            </a:r>
            <a:r>
              <a:rPr lang="sv-FI" sz="5200" b="0" i="0" u="none" dirty="0"/>
              <a:t> sker efter överenskommelse utgående från planeringen av datahanteringen, så att alla inblandade känner till rättigheter och ansvar med anknytning till ifrågavarande data, hur </a:t>
            </a:r>
            <a:r>
              <a:rPr lang="sv-FI" sz="5200" b="0" i="0" u="none" dirty="0" err="1"/>
              <a:t>versionering</a:t>
            </a:r>
            <a:r>
              <a:rPr lang="sv-FI" sz="5200" b="0" i="0" u="none" dirty="0"/>
              <a:t> görs och hur data överlag får och kan användas. </a:t>
            </a:r>
            <a:r>
              <a:rPr lang="sv-FI" sz="5200" b="1" i="1" u="none" dirty="0"/>
              <a:t>Delning kan till exempel göras från webbaserad datalagring, en datapool eller med hjälp av e-post, eller i en tjänst avsedd för konfidentiell datadelning.</a:t>
            </a:r>
            <a:endParaRPr sz="5200" b="1" i="1" dirty="0"/>
          </a:p>
          <a:p>
            <a:pPr marL="0" lvl="0" indent="0" algn="l" rtl="0">
              <a:lnSpc>
                <a:spcPct val="115000"/>
              </a:lnSpc>
              <a:spcBef>
                <a:spcPts val="1200"/>
              </a:spcBef>
              <a:spcAft>
                <a:spcPts val="0"/>
              </a:spcAft>
              <a:buSzPct val="133333"/>
              <a:buNone/>
            </a:pPr>
            <a:r>
              <a:rPr lang="sv-FI" sz="5200" b="1" i="0" u="none" dirty="0"/>
              <a:t>När data lagras </a:t>
            </a:r>
            <a:r>
              <a:rPr lang="sv-FI" sz="5200" b="0" i="1" u="none" dirty="0"/>
              <a:t>(data </a:t>
            </a:r>
            <a:r>
              <a:rPr lang="sv-FI" sz="5200" b="0" i="1" u="none" dirty="0" err="1"/>
              <a:t>storing</a:t>
            </a:r>
            <a:r>
              <a:rPr lang="sv-FI" sz="5200" b="0" i="1" u="none" dirty="0"/>
              <a:t>)</a:t>
            </a:r>
            <a:r>
              <a:rPr lang="sv-FI" sz="5200" b="0" i="0" u="none" dirty="0"/>
              <a:t>,</a:t>
            </a:r>
            <a:r>
              <a:rPr lang="sv-FI" sz="5200" b="1" i="0" u="none" dirty="0"/>
              <a:t> </a:t>
            </a:r>
            <a:r>
              <a:rPr lang="sv-FI" sz="5200" b="0" i="0" u="none" dirty="0"/>
              <a:t>dokumenteras de noggrant och metadata som är väsentliga med tanke på användning och hantering ansluts till dem. </a:t>
            </a:r>
            <a:r>
              <a:rPr lang="sv-FI" sz="5200" b="1" i="1" u="none" dirty="0"/>
              <a:t>Man kan använda en lämplig tjänst för datalagring </a:t>
            </a:r>
            <a:r>
              <a:rPr lang="sv-FI" sz="5200" b="0" i="1" u="none" dirty="0"/>
              <a:t>(data </a:t>
            </a:r>
            <a:r>
              <a:rPr lang="sv-FI" sz="5200" b="0" i="1" u="none" dirty="0" err="1"/>
              <a:t>repository</a:t>
            </a:r>
            <a:r>
              <a:rPr lang="sv-FI" sz="5200" b="0" i="1" u="none" dirty="0"/>
              <a:t> eller data service)</a:t>
            </a:r>
            <a:r>
              <a:rPr lang="sv-FI" sz="5200" b="1" i="1" u="none" dirty="0"/>
              <a:t>.</a:t>
            </a:r>
            <a:endParaRPr sz="5200" dirty="0"/>
          </a:p>
          <a:p>
            <a:pPr marL="0" lvl="0" indent="0" algn="l" rtl="0">
              <a:lnSpc>
                <a:spcPct val="115000"/>
              </a:lnSpc>
              <a:spcBef>
                <a:spcPts val="1200"/>
              </a:spcBef>
              <a:spcAft>
                <a:spcPts val="0"/>
              </a:spcAft>
              <a:buSzPct val="133333"/>
              <a:buNone/>
            </a:pPr>
            <a:r>
              <a:rPr lang="sv-FI" sz="5200" b="1" i="0" u="none" dirty="0"/>
              <a:t>Publicering av data </a:t>
            </a:r>
            <a:r>
              <a:rPr lang="sv-FI" sz="5200" b="0" i="1" u="none" dirty="0"/>
              <a:t>(publishing data)</a:t>
            </a:r>
            <a:r>
              <a:rPr lang="sv-FI" sz="5200" b="1" i="0" u="none" dirty="0"/>
              <a:t> </a:t>
            </a:r>
            <a:r>
              <a:rPr lang="sv-FI" sz="5200" b="0" i="0" u="none" dirty="0"/>
              <a:t>gör data till ett hänvisningsbart material som måste ha en permanent identifierare och hänvisningsanvisningar. Publicerade data har dokumenterats noggrant och åtminstone metadata som gör det möjligt att hitta dem har publicerats. I metadata anges hur man får tillgång till materialet och vilken kvalitet det har för att det ska kunna användas i reproduktionen av forskningen eller inom ny forskning. </a:t>
            </a:r>
            <a:r>
              <a:rPr lang="sv-FI" sz="5200" b="1" i="1" u="none" dirty="0"/>
              <a:t>En lämplig tjänst används för publiceringen av data </a:t>
            </a:r>
            <a:r>
              <a:rPr lang="sv-FI" sz="5200" b="0" i="1" u="none" dirty="0"/>
              <a:t>(data </a:t>
            </a:r>
            <a:r>
              <a:rPr lang="sv-FI" sz="5200" b="0" i="1" u="none" dirty="0" err="1"/>
              <a:t>repository</a:t>
            </a:r>
            <a:r>
              <a:rPr lang="sv-FI" sz="5200" b="0" i="1" u="none" dirty="0"/>
              <a:t> eller data service)</a:t>
            </a:r>
            <a:r>
              <a:rPr lang="sv-FI" sz="5200" b="1" i="1" u="none" dirty="0"/>
              <a:t>.</a:t>
            </a:r>
            <a:endParaRPr sz="5200" b="1" i="1" dirty="0"/>
          </a:p>
          <a:p>
            <a:pPr marL="0" lvl="0" indent="0" algn="l" rtl="0">
              <a:lnSpc>
                <a:spcPct val="115000"/>
              </a:lnSpc>
              <a:spcBef>
                <a:spcPts val="1200"/>
              </a:spcBef>
              <a:spcAft>
                <a:spcPts val="0"/>
              </a:spcAft>
              <a:buSzPct val="133333"/>
              <a:buNone/>
            </a:pPr>
            <a:r>
              <a:rPr lang="sv-FI" sz="5200" b="1" i="0" u="none" dirty="0"/>
              <a:t>Långtidslagring av data </a:t>
            </a:r>
            <a:r>
              <a:rPr lang="sv-FI" sz="5200" b="0" i="1" u="none" dirty="0"/>
              <a:t>(digital </a:t>
            </a:r>
            <a:r>
              <a:rPr lang="sv-FI" sz="5200" b="0" i="1" u="none" dirty="0" err="1"/>
              <a:t>preservation</a:t>
            </a:r>
            <a:r>
              <a:rPr lang="sv-FI" sz="5200" b="0" i="1" u="none" dirty="0"/>
              <a:t>)</a:t>
            </a:r>
            <a:r>
              <a:rPr lang="sv-FI" sz="5200" b="1" i="0" u="none" dirty="0"/>
              <a:t> </a:t>
            </a:r>
            <a:r>
              <a:rPr lang="sv-FI" sz="5200" b="0" i="0" u="none" dirty="0"/>
              <a:t>är bevarande av materialets begriplighet och ofelbarhet på lång sikt, över årtionden och till med århundraden. I sådant fall beaktas till exempel förändringen av olika tekniker, medier och format. Även konfidentiellt material kan lagras långsiktigt i certifierade tjänster.</a:t>
            </a:r>
            <a:endParaRPr sz="5200" b="1" i="1" dirty="0"/>
          </a:p>
          <a:p>
            <a:pPr marL="0" lvl="0" indent="0" algn="ctr" rtl="0">
              <a:lnSpc>
                <a:spcPct val="115000"/>
              </a:lnSpc>
              <a:spcBef>
                <a:spcPts val="1200"/>
              </a:spcBef>
              <a:spcAft>
                <a:spcPts val="1200"/>
              </a:spcAft>
              <a:buClr>
                <a:schemeClr val="dk1"/>
              </a:buClr>
              <a:buSzPct val="28349"/>
              <a:buFont typeface="Arial"/>
              <a:buNone/>
            </a:pPr>
            <a:r>
              <a:rPr lang="sv-FI" sz="3880" b="1" i="1" u="none" dirty="0"/>
              <a:t>Obs! Åtkomsten till materialet kan i alla skeden vara begränsat. Man måste ombesörja ett tillräckligt dataskydd och tillräcklig datasäkerhet!</a:t>
            </a:r>
            <a:endParaRPr sz="3880" b="1" i="1" dirty="0"/>
          </a:p>
        </p:txBody>
      </p:sp>
      <p:grpSp>
        <p:nvGrpSpPr>
          <p:cNvPr id="2" name="Ryhmä 1">
            <a:extLst>
              <a:ext uri="{FF2B5EF4-FFF2-40B4-BE49-F238E27FC236}">
                <a16:creationId xmlns:a16="http://schemas.microsoft.com/office/drawing/2014/main" id="{9FF72E62-F62E-7B75-2866-672CCB60F4FC}"/>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57" name="Google Shape;257;p27"/>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258" name="Google Shape;258;p27"/>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8"/>
          <p:cNvSpPr txBox="1">
            <a:spLocks noGrp="1"/>
          </p:cNvSpPr>
          <p:nvPr>
            <p:ph type="title"/>
          </p:nvPr>
        </p:nvSpPr>
        <p:spPr>
          <a:xfrm>
            <a:off x="229550" y="6635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Sammanställning av dataset med tanke på fortsatt användning</a:t>
            </a:r>
            <a:endParaRPr>
              <a:solidFill>
                <a:srgbClr val="008568"/>
              </a:solidFill>
            </a:endParaRPr>
          </a:p>
        </p:txBody>
      </p:sp>
      <p:sp>
        <p:nvSpPr>
          <p:cNvPr id="264" name="Google Shape;264;p28"/>
          <p:cNvSpPr txBox="1">
            <a:spLocks noGrp="1"/>
          </p:cNvSpPr>
          <p:nvPr>
            <p:ph type="body" idx="1"/>
          </p:nvPr>
        </p:nvSpPr>
        <p:spPr>
          <a:xfrm>
            <a:off x="95700" y="800675"/>
            <a:ext cx="8952600" cy="38331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88"/>
              <a:buNone/>
            </a:pPr>
            <a:r>
              <a:rPr lang="sv-FI" sz="1603" b="0" i="0" u="none" dirty="0" err="1"/>
              <a:t>Dataset</a:t>
            </a:r>
            <a:r>
              <a:rPr lang="sv-FI" sz="1603" b="0" i="0" u="none" dirty="0"/>
              <a:t> är en helhet som sammanställts av ifrågavarande data. När data publiceras </a:t>
            </a:r>
            <a:br>
              <a:rPr lang="sv-FI" sz="1603" b="0" i="0" u="none" dirty="0"/>
            </a:br>
            <a:r>
              <a:rPr lang="sv-FI" sz="1603" b="0" i="0" u="none" dirty="0"/>
              <a:t>måste man ta ställning förutom till deras olika förädlingsgrader (</a:t>
            </a:r>
            <a:r>
              <a:rPr lang="sv-FI" sz="1603" b="0" i="0" u="none" dirty="0" err="1"/>
              <a:t>level</a:t>
            </a:r>
            <a:r>
              <a:rPr lang="sv-FI" sz="1603" b="0" i="0" u="none" dirty="0"/>
              <a:t>) och dokumentation, även till exempel till</a:t>
            </a:r>
            <a:endParaRPr sz="1603" dirty="0"/>
          </a:p>
          <a:p>
            <a:pPr marL="457200" lvl="0" indent="-324076" algn="l" rtl="0">
              <a:lnSpc>
                <a:spcPct val="95000"/>
              </a:lnSpc>
              <a:spcBef>
                <a:spcPts val="1200"/>
              </a:spcBef>
              <a:spcAft>
                <a:spcPts val="0"/>
              </a:spcAft>
              <a:buSzPts val="1504"/>
              <a:buChar char="●"/>
            </a:pPr>
            <a:r>
              <a:rPr lang="sv-FI" sz="1503" b="0" i="0" u="none" dirty="0" err="1"/>
              <a:t>granularitet</a:t>
            </a:r>
            <a:r>
              <a:rPr lang="sv-FI" sz="1503" b="0" i="0" u="none" dirty="0"/>
              <a:t> och resolution (kornighet) och nödvändig hänvisningsnoggrannhet (identifierare)</a:t>
            </a:r>
            <a:endParaRPr sz="1503" dirty="0"/>
          </a:p>
          <a:p>
            <a:pPr marL="457200" lvl="0" indent="-324076" algn="l" rtl="0">
              <a:lnSpc>
                <a:spcPct val="95000"/>
              </a:lnSpc>
              <a:spcBef>
                <a:spcPts val="0"/>
              </a:spcBef>
              <a:spcAft>
                <a:spcPts val="0"/>
              </a:spcAft>
              <a:buSzPts val="1504"/>
              <a:buChar char="●"/>
            </a:pPr>
            <a:r>
              <a:rPr lang="sv-FI" sz="1503" b="0" i="0" u="none" dirty="0"/>
              <a:t>filformat, </a:t>
            </a:r>
            <a:r>
              <a:rPr lang="sv-FI" sz="1500" b="0" i="0" u="none" dirty="0"/>
              <a:t>hur data har fördelats i filer och hur de har dokumenterats (struktur, identifierare)</a:t>
            </a:r>
            <a:endParaRPr sz="1203" dirty="0"/>
          </a:p>
          <a:p>
            <a:pPr marL="457200" lvl="0" indent="-324076" algn="l" rtl="0">
              <a:lnSpc>
                <a:spcPct val="95000"/>
              </a:lnSpc>
              <a:spcBef>
                <a:spcPts val="0"/>
              </a:spcBef>
              <a:spcAft>
                <a:spcPts val="0"/>
              </a:spcAft>
              <a:buSzPts val="1504"/>
              <a:buChar char="●"/>
            </a:pPr>
            <a:r>
              <a:rPr lang="sv-FI" sz="1503" b="0" i="0" u="none" dirty="0"/>
              <a:t>hur det publicerade materialet eventuellt </a:t>
            </a:r>
            <a:r>
              <a:rPr lang="sv-FI" sz="1503" b="0" i="0" u="none" dirty="0" err="1"/>
              <a:t>versioneras</a:t>
            </a:r>
            <a:r>
              <a:rPr lang="sv-FI" sz="1503" b="0" i="0" u="none" dirty="0"/>
              <a:t> eller ackumuleras i framtiden</a:t>
            </a:r>
            <a:endParaRPr sz="1503" dirty="0"/>
          </a:p>
          <a:p>
            <a:pPr marL="457200" lvl="0" indent="-324076" algn="l" rtl="0">
              <a:lnSpc>
                <a:spcPct val="95000"/>
              </a:lnSpc>
              <a:spcBef>
                <a:spcPts val="0"/>
              </a:spcBef>
              <a:spcAft>
                <a:spcPts val="0"/>
              </a:spcAft>
              <a:buSzPts val="1504"/>
              <a:buChar char="●"/>
            </a:pPr>
            <a:r>
              <a:rPr lang="sv-FI" sz="1503" b="0" i="0" u="none" dirty="0"/>
              <a:t>angivelse av tidsserier och olika variabler i metadata och att göra dem sökbara mellan olika </a:t>
            </a:r>
            <a:r>
              <a:rPr lang="sv-FI" sz="1503" b="0" i="0" u="none" dirty="0" err="1"/>
              <a:t>dataset</a:t>
            </a:r>
            <a:r>
              <a:rPr lang="sv-FI" sz="1503" b="0" i="0" u="none" dirty="0"/>
              <a:t>.</a:t>
            </a:r>
            <a:endParaRPr sz="1503" dirty="0"/>
          </a:p>
          <a:p>
            <a:pPr marL="0" lvl="0" indent="0" algn="l" rtl="0">
              <a:lnSpc>
                <a:spcPct val="95000"/>
              </a:lnSpc>
              <a:spcBef>
                <a:spcPts val="1200"/>
              </a:spcBef>
              <a:spcAft>
                <a:spcPts val="0"/>
              </a:spcAft>
              <a:buSzPts val="688"/>
              <a:buNone/>
            </a:pPr>
            <a:r>
              <a:rPr lang="sv-FI" sz="1603" b="1" i="0" u="none" dirty="0"/>
              <a:t>När du beslutar om lösningar, observera FAIR-principerna – tänk på materialets hänvisningsbarhet, hittbarhet, </a:t>
            </a:r>
            <a:r>
              <a:rPr lang="sv-FI" sz="1603" b="1" i="0" u="none" dirty="0" err="1"/>
              <a:t>interoperabilitet</a:t>
            </a:r>
            <a:r>
              <a:rPr lang="sv-FI" sz="1603" b="1" i="0" u="none" dirty="0"/>
              <a:t> och fortsatta användning. </a:t>
            </a:r>
            <a:endParaRPr sz="1603" b="1" dirty="0"/>
          </a:p>
          <a:p>
            <a:pPr marL="914400" lvl="0" indent="-317726" algn="l" rtl="0">
              <a:lnSpc>
                <a:spcPct val="95000"/>
              </a:lnSpc>
              <a:spcBef>
                <a:spcPts val="1200"/>
              </a:spcBef>
              <a:spcAft>
                <a:spcPts val="0"/>
              </a:spcAft>
              <a:buSzPts val="1404"/>
              <a:buChar char="●"/>
            </a:pPr>
            <a:r>
              <a:rPr lang="sv-FI" sz="1403" b="0" i="0" u="none" dirty="0"/>
              <a:t>Det är ofta enklare att dela in data i delar än att sammanföra dem på nytt från olika filer</a:t>
            </a:r>
            <a:endParaRPr sz="1403" dirty="0"/>
          </a:p>
          <a:p>
            <a:pPr marL="914400" lvl="0" indent="-317726" algn="l" rtl="0">
              <a:lnSpc>
                <a:spcPct val="95000"/>
              </a:lnSpc>
              <a:spcBef>
                <a:spcPts val="0"/>
              </a:spcBef>
              <a:spcAft>
                <a:spcPts val="0"/>
              </a:spcAft>
              <a:buSzPts val="1404"/>
              <a:buChar char="●"/>
            </a:pPr>
            <a:r>
              <a:rPr lang="sv-FI" sz="1403" b="0" i="0" u="none" dirty="0"/>
              <a:t>Stora filer kan å andra sidan vara tunga att överföra och hantera</a:t>
            </a:r>
            <a:endParaRPr sz="1403" dirty="0"/>
          </a:p>
          <a:p>
            <a:pPr marL="914400" lvl="0" indent="-317726" algn="l" rtl="0">
              <a:lnSpc>
                <a:spcPct val="95000"/>
              </a:lnSpc>
              <a:spcBef>
                <a:spcPts val="0"/>
              </a:spcBef>
              <a:spcAft>
                <a:spcPts val="0"/>
              </a:spcAft>
              <a:buSzPts val="1404"/>
              <a:buChar char="●"/>
            </a:pPr>
            <a:r>
              <a:rPr lang="sv-FI" sz="1403" b="0" i="0" u="none" dirty="0"/>
              <a:t>Försök tänka på framtida användare och nya användningssätt</a:t>
            </a:r>
            <a:endParaRPr lang="sv-FI" sz="1403" dirty="0"/>
          </a:p>
          <a:p>
            <a:pPr marL="914400" lvl="0" indent="-317726" algn="l" rtl="0">
              <a:lnSpc>
                <a:spcPct val="95000"/>
              </a:lnSpc>
              <a:spcBef>
                <a:spcPts val="0"/>
              </a:spcBef>
              <a:spcAft>
                <a:spcPts val="0"/>
              </a:spcAft>
              <a:buSzPts val="1404"/>
              <a:buChar char="●"/>
            </a:pPr>
            <a:r>
              <a:rPr lang="sv-FI" sz="1400" b="0" i="0" u="none" dirty="0"/>
              <a:t>Kom ihåg att man av dina data även kan ge ut sekundära publikationer (som inte är nya versioner av den primära publikationen)</a:t>
            </a:r>
            <a:endParaRPr sz="1400" dirty="0"/>
          </a:p>
          <a:p>
            <a:pPr marL="914400" lvl="0" indent="-317726" algn="l" rtl="0">
              <a:lnSpc>
                <a:spcPct val="95000"/>
              </a:lnSpc>
              <a:spcBef>
                <a:spcPts val="0"/>
              </a:spcBef>
              <a:spcAft>
                <a:spcPts val="0"/>
              </a:spcAft>
              <a:buSzPts val="1404"/>
              <a:buChar char="●"/>
            </a:pPr>
            <a:r>
              <a:rPr lang="sv-FI" sz="1403" b="0" i="0" u="none" dirty="0"/>
              <a:t>Följ god praxis inom ditt område</a:t>
            </a:r>
            <a:endParaRPr sz="1225" dirty="0"/>
          </a:p>
        </p:txBody>
      </p:sp>
      <p:grpSp>
        <p:nvGrpSpPr>
          <p:cNvPr id="2" name="Ryhmä 1">
            <a:extLst>
              <a:ext uri="{FF2B5EF4-FFF2-40B4-BE49-F238E27FC236}">
                <a16:creationId xmlns:a16="http://schemas.microsoft.com/office/drawing/2014/main" id="{3607D64D-8D20-C897-F7EE-6FE06F4E16D1}"/>
              </a:ext>
              <a:ext uri="{C183D7F6-B498-43B3-948B-1728B52AA6E4}">
                <adec:decorative xmlns:adec="http://schemas.microsoft.com/office/drawing/2017/decorative" val="1"/>
              </a:ext>
            </a:extLst>
          </p:cNvPr>
          <p:cNvGrpSpPr/>
          <p:nvPr/>
        </p:nvGrpSpPr>
        <p:grpSpPr>
          <a:xfrm>
            <a:off x="7828645" y="418511"/>
            <a:ext cx="705585" cy="661225"/>
            <a:chOff x="7828645" y="418511"/>
            <a:chExt cx="705585" cy="661225"/>
          </a:xfrm>
        </p:grpSpPr>
        <p:pic>
          <p:nvPicPr>
            <p:cNvPr id="265" name="Google Shape;265;p28"/>
            <p:cNvPicPr preferRelativeResize="0"/>
            <p:nvPr/>
          </p:nvPicPr>
          <p:blipFill rotWithShape="1">
            <a:blip r:embed="rId3">
              <a:alphaModFix/>
            </a:blip>
            <a:srcRect/>
            <a:stretch/>
          </p:blipFill>
          <p:spPr>
            <a:xfrm>
              <a:off x="7828645" y="418511"/>
              <a:ext cx="705585" cy="661225"/>
            </a:xfrm>
            <a:prstGeom prst="rect">
              <a:avLst/>
            </a:prstGeom>
            <a:noFill/>
            <a:ln>
              <a:noFill/>
            </a:ln>
          </p:spPr>
        </p:pic>
        <p:pic>
          <p:nvPicPr>
            <p:cNvPr id="266" name="Google Shape;266;p28"/>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Val av lagrings- och publiceringstjänster</a:t>
            </a:r>
            <a:endParaRPr>
              <a:solidFill>
                <a:srgbClr val="008568"/>
              </a:solidFill>
            </a:endParaRPr>
          </a:p>
        </p:txBody>
      </p:sp>
      <p:sp>
        <p:nvSpPr>
          <p:cNvPr id="272" name="Google Shape;272;p29"/>
          <p:cNvSpPr txBox="1">
            <a:spLocks noGrp="1"/>
          </p:cNvSpPr>
          <p:nvPr>
            <p:ph type="body" idx="1"/>
          </p:nvPr>
        </p:nvSpPr>
        <p:spPr>
          <a:xfrm>
            <a:off x="311700" y="1152475"/>
            <a:ext cx="8520600" cy="3722700"/>
          </a:xfrm>
          <a:prstGeom prst="rect">
            <a:avLst/>
          </a:prstGeom>
          <a:noFill/>
          <a:ln>
            <a:noFill/>
          </a:ln>
        </p:spPr>
        <p:txBody>
          <a:bodyPr spcFirstLastPara="1" wrap="square" lIns="91425" tIns="91425" rIns="91425" bIns="91425" anchor="t" anchorCtr="0">
            <a:normAutofit fontScale="92500" lnSpcReduction="10000"/>
          </a:bodyPr>
          <a:lstStyle/>
          <a:p>
            <a:pPr marL="457200" lvl="0" indent="-334327" algn="l" rtl="0">
              <a:lnSpc>
                <a:spcPct val="115000"/>
              </a:lnSpc>
              <a:spcBef>
                <a:spcPts val="0"/>
              </a:spcBef>
              <a:spcAft>
                <a:spcPts val="0"/>
              </a:spcAft>
              <a:buSzPct val="100000"/>
              <a:buChar char="●"/>
            </a:pPr>
            <a:r>
              <a:rPr lang="sv-FI" b="0" i="0" u="none" dirty="0"/>
              <a:t>FAIR-principerna förutsätter att forskningsresultaten har en </a:t>
            </a:r>
            <a:r>
              <a:rPr lang="sv-FI" dirty="0"/>
              <a:t>permanent</a:t>
            </a:r>
            <a:r>
              <a:rPr lang="sv-FI" b="0" i="0" u="none" dirty="0"/>
              <a:t> identifierare och att deras metadata är sökbara. </a:t>
            </a:r>
            <a:endParaRPr dirty="0"/>
          </a:p>
          <a:p>
            <a:pPr marL="914400" lvl="1" indent="-310832" algn="l" rtl="0">
              <a:lnSpc>
                <a:spcPct val="115000"/>
              </a:lnSpc>
              <a:spcBef>
                <a:spcPts val="0"/>
              </a:spcBef>
              <a:spcAft>
                <a:spcPts val="0"/>
              </a:spcAft>
              <a:buSzPct val="100000"/>
              <a:buChar char="○"/>
            </a:pPr>
            <a:r>
              <a:rPr lang="sv-FI" b="0" i="0" u="none" dirty="0"/>
              <a:t>I praktiken förutsätter detta utnyttjande av gemensamma tjänster avsedda för publicering av forskningsdata</a:t>
            </a:r>
            <a:endParaRPr dirty="0"/>
          </a:p>
          <a:p>
            <a:pPr marL="457200" lvl="0" indent="-334327" algn="l" rtl="0">
              <a:lnSpc>
                <a:spcPct val="115000"/>
              </a:lnSpc>
              <a:spcBef>
                <a:spcPts val="0"/>
              </a:spcBef>
              <a:spcAft>
                <a:spcPts val="0"/>
              </a:spcAft>
              <a:buSzPct val="100000"/>
              <a:buChar char="●"/>
            </a:pPr>
            <a:r>
              <a:rPr lang="sv-FI" sz="1800" b="0" i="0" u="none" dirty="0"/>
              <a:t>Definiera minimikraven som publiceringstjänsten ska uppfylla.</a:t>
            </a:r>
            <a:endParaRPr dirty="0"/>
          </a:p>
          <a:p>
            <a:pPr marL="914400" lvl="1" indent="-334327" algn="l" rtl="0">
              <a:lnSpc>
                <a:spcPct val="115000"/>
              </a:lnSpc>
              <a:spcBef>
                <a:spcPts val="0"/>
              </a:spcBef>
              <a:spcAft>
                <a:spcPts val="0"/>
              </a:spcAft>
              <a:buSzPct val="128571"/>
              <a:buChar char="○"/>
            </a:pPr>
            <a:r>
              <a:rPr lang="sv-FI" b="0" i="0" u="none" dirty="0"/>
              <a:t>Dataskydd, användbarhet, tillgänglighet, verktygsstöd, datam</a:t>
            </a:r>
            <a:r>
              <a:rPr lang="sv-FI" dirty="0"/>
              <a:t>odelle</a:t>
            </a:r>
            <a:r>
              <a:rPr lang="sv-FI" b="0" i="0" u="none" dirty="0"/>
              <a:t>r, permanenta identifierare</a:t>
            </a:r>
            <a:endParaRPr dirty="0"/>
          </a:p>
          <a:p>
            <a:pPr marL="457200" lvl="0" indent="-334327" algn="l" rtl="0">
              <a:lnSpc>
                <a:spcPct val="115000"/>
              </a:lnSpc>
              <a:spcBef>
                <a:spcPts val="0"/>
              </a:spcBef>
              <a:spcAft>
                <a:spcPts val="0"/>
              </a:spcAft>
              <a:buSzPct val="100000"/>
              <a:buChar char="●"/>
            </a:pPr>
            <a:r>
              <a:rPr lang="sv-FI" b="0" i="0" u="none" dirty="0"/>
              <a:t>Utnyttja, om möjligt, tjänster som är specifika för olika vetenskapsområden.</a:t>
            </a:r>
            <a:endParaRPr dirty="0"/>
          </a:p>
          <a:p>
            <a:pPr marL="914400" lvl="1" indent="-310832" algn="l" rtl="0">
              <a:lnSpc>
                <a:spcPct val="115000"/>
              </a:lnSpc>
              <a:spcBef>
                <a:spcPts val="0"/>
              </a:spcBef>
              <a:spcAft>
                <a:spcPts val="0"/>
              </a:spcAft>
              <a:buSzPct val="100000"/>
              <a:buChar char="○"/>
            </a:pPr>
            <a:r>
              <a:rPr lang="sv-FI" b="0" i="0" u="none" dirty="0"/>
              <a:t>Beakta vem som kan utnyttja dina data vid ett senare tillfälle – var kan data enklare hittas?</a:t>
            </a:r>
            <a:endParaRPr dirty="0"/>
          </a:p>
          <a:p>
            <a:pPr marL="1371600" lvl="2" indent="-310832" algn="l" rtl="0">
              <a:lnSpc>
                <a:spcPct val="115000"/>
              </a:lnSpc>
              <a:spcBef>
                <a:spcPts val="0"/>
              </a:spcBef>
              <a:spcAft>
                <a:spcPts val="0"/>
              </a:spcAft>
              <a:buSzPct val="100000"/>
              <a:buChar char="■"/>
            </a:pPr>
            <a:r>
              <a:rPr lang="sv-FI" b="0" i="0" u="none" dirty="0"/>
              <a:t>maskinläsbarhet, sökbarhet för metadata</a:t>
            </a:r>
            <a:endParaRPr dirty="0"/>
          </a:p>
          <a:p>
            <a:pPr marL="914400" lvl="1" indent="-310832" algn="l" rtl="0">
              <a:lnSpc>
                <a:spcPct val="115000"/>
              </a:lnSpc>
              <a:spcBef>
                <a:spcPts val="0"/>
              </a:spcBef>
              <a:spcAft>
                <a:spcPts val="0"/>
              </a:spcAft>
              <a:buSzPct val="100000"/>
              <a:buChar char="○"/>
            </a:pPr>
            <a:r>
              <a:rPr lang="sv-FI" b="0" i="0" u="none" dirty="0"/>
              <a:t>Vilka är de tillgängliga resurserna?</a:t>
            </a:r>
            <a:endParaRPr dirty="0"/>
          </a:p>
          <a:p>
            <a:pPr marL="914400" lvl="1" indent="-310832" algn="l" rtl="0">
              <a:lnSpc>
                <a:spcPct val="115000"/>
              </a:lnSpc>
              <a:spcBef>
                <a:spcPts val="0"/>
              </a:spcBef>
              <a:spcAft>
                <a:spcPts val="0"/>
              </a:spcAft>
              <a:buSzPct val="100000"/>
              <a:buChar char="○"/>
            </a:pPr>
            <a:r>
              <a:rPr lang="sv-FI" b="0" i="0" u="none" dirty="0"/>
              <a:t>Kontrollera olika format, innehållets </a:t>
            </a:r>
            <a:r>
              <a:rPr lang="sv-FI" b="0" i="0" u="none" dirty="0" err="1"/>
              <a:t>interoperabilitet</a:t>
            </a:r>
            <a:r>
              <a:rPr lang="sv-FI" dirty="0"/>
              <a:t> och</a:t>
            </a:r>
            <a:r>
              <a:rPr lang="sv-FI" b="0" i="0" u="none" dirty="0"/>
              <a:t> innehållets struktur</a:t>
            </a:r>
            <a:endParaRPr lang="sv-FI" dirty="0"/>
          </a:p>
          <a:p>
            <a:pPr marL="914400" lvl="1" indent="-310832" algn="l" rtl="0">
              <a:lnSpc>
                <a:spcPct val="115000"/>
              </a:lnSpc>
              <a:spcBef>
                <a:spcPts val="0"/>
              </a:spcBef>
              <a:spcAft>
                <a:spcPts val="0"/>
              </a:spcAft>
              <a:buSzPct val="100000"/>
              <a:buChar char="○"/>
            </a:pPr>
            <a:r>
              <a:rPr lang="sv-FI" b="0" i="0" u="none" dirty="0"/>
              <a:t>Kom ihåg att man från samma material kan skapa olika kopior för olika ändamål</a:t>
            </a:r>
            <a:endParaRPr dirty="0"/>
          </a:p>
          <a:p>
            <a:pPr marL="457200" lvl="0" indent="-334327" algn="l" rtl="0">
              <a:lnSpc>
                <a:spcPct val="115000"/>
              </a:lnSpc>
              <a:spcBef>
                <a:spcPts val="0"/>
              </a:spcBef>
              <a:spcAft>
                <a:spcPts val="0"/>
              </a:spcAft>
              <a:buSzPct val="100000"/>
              <a:buChar char="●"/>
            </a:pPr>
            <a:r>
              <a:rPr lang="sv-FI" b="0" i="0" u="none" dirty="0"/>
              <a:t>Definiera användarrättigheter för ifrågavarande data.</a:t>
            </a:r>
            <a:endParaRPr dirty="0"/>
          </a:p>
          <a:p>
            <a:pPr marL="914400" lvl="1" indent="-310832" algn="l" rtl="0">
              <a:lnSpc>
                <a:spcPct val="115000"/>
              </a:lnSpc>
              <a:spcBef>
                <a:spcPts val="0"/>
              </a:spcBef>
              <a:spcAft>
                <a:spcPts val="0"/>
              </a:spcAft>
              <a:buSzPct val="100000"/>
              <a:buChar char="○"/>
            </a:pPr>
            <a:r>
              <a:rPr lang="sv-FI" b="0" i="0" u="none" dirty="0"/>
              <a:t>Avtalsmässiga kriterier</a:t>
            </a:r>
            <a:endParaRPr dirty="0"/>
          </a:p>
          <a:p>
            <a:pPr marL="914400" lvl="1" indent="-310832" algn="l" rtl="0">
              <a:lnSpc>
                <a:spcPct val="115000"/>
              </a:lnSpc>
              <a:spcBef>
                <a:spcPts val="0"/>
              </a:spcBef>
              <a:spcAft>
                <a:spcPts val="0"/>
              </a:spcAft>
              <a:buSzPct val="100000"/>
              <a:buChar char="○"/>
            </a:pPr>
            <a:r>
              <a:rPr lang="sv-FI" b="0" i="0" u="none" dirty="0"/>
              <a:t>Finansiärens och organisationens riktlinjer</a:t>
            </a:r>
            <a:endParaRPr dirty="0"/>
          </a:p>
        </p:txBody>
      </p:sp>
      <p:grpSp>
        <p:nvGrpSpPr>
          <p:cNvPr id="2" name="Ryhmä 1">
            <a:extLst>
              <a:ext uri="{FF2B5EF4-FFF2-40B4-BE49-F238E27FC236}">
                <a16:creationId xmlns:a16="http://schemas.microsoft.com/office/drawing/2014/main" id="{973E8E81-2F67-C911-681B-5C6279D57BDE}"/>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73" name="Google Shape;273;p29"/>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274" name="Google Shape;274;p29"/>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sv-FI" b="0" i="0" u="none">
                <a:solidFill>
                  <a:srgbClr val="008568"/>
                </a:solidFill>
              </a:rPr>
              <a:t>Vad är forskningsdata?</a:t>
            </a:r>
            <a:endParaRPr>
              <a:solidFill>
                <a:srgbClr val="008568"/>
              </a:solidFill>
            </a:endParaRPr>
          </a:p>
          <a:p>
            <a:pPr marL="0" lvl="0" indent="0" algn="l" rtl="0">
              <a:lnSpc>
                <a:spcPct val="100000"/>
              </a:lnSpc>
              <a:spcBef>
                <a:spcPts val="0"/>
              </a:spcBef>
              <a:spcAft>
                <a:spcPts val="0"/>
              </a:spcAft>
              <a:buSzPct val="111111"/>
              <a:buNone/>
            </a:pPr>
            <a:endParaRPr/>
          </a:p>
        </p:txBody>
      </p:sp>
      <p:sp>
        <p:nvSpPr>
          <p:cNvPr id="75" name="Google Shape;7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b="1" i="0" u="none" dirty="0"/>
              <a:t>Med forskningsdata </a:t>
            </a:r>
            <a:r>
              <a:rPr lang="sv-FI" b="0" i="0" u="none" dirty="0"/>
              <a:t>avser vi här datamaterial som uppstår och/eller som utnyttjas inom forskning.</a:t>
            </a:r>
            <a:endParaRPr dirty="0"/>
          </a:p>
          <a:p>
            <a:pPr marL="0" lvl="0" indent="0" algn="l" rtl="0">
              <a:lnSpc>
                <a:spcPct val="115000"/>
              </a:lnSpc>
              <a:spcBef>
                <a:spcPts val="1200"/>
              </a:spcBef>
              <a:spcAft>
                <a:spcPts val="0"/>
              </a:spcAft>
              <a:buSzPts val="1800"/>
              <a:buNone/>
            </a:pPr>
            <a:r>
              <a:rPr lang="sv-FI" b="1" i="0" u="none" dirty="0"/>
              <a:t>Med livscykel för data</a:t>
            </a:r>
            <a:r>
              <a:rPr lang="sv-FI" b="0" i="0" u="none" dirty="0"/>
              <a:t> avses alla faser för förekomst av digitala data, från skapande till långtidslagring och</a:t>
            </a:r>
            <a:r>
              <a:rPr lang="sv-FI" b="0" i="0" u="none" dirty="0">
                <a:solidFill>
                  <a:srgbClr val="FF0000"/>
                </a:solidFill>
              </a:rPr>
              <a:t> </a:t>
            </a:r>
            <a:r>
              <a:rPr lang="sv-FI" b="0" i="0" u="none" dirty="0"/>
              <a:t>förstöring. </a:t>
            </a:r>
            <a:endParaRPr dirty="0"/>
          </a:p>
          <a:p>
            <a:pPr marL="0" lvl="0" indent="0" algn="l" rtl="0">
              <a:lnSpc>
                <a:spcPct val="115000"/>
              </a:lnSpc>
              <a:spcBef>
                <a:spcPts val="1200"/>
              </a:spcBef>
              <a:spcAft>
                <a:spcPts val="0"/>
              </a:spcAft>
              <a:buSzPts val="1800"/>
              <a:buNone/>
            </a:pPr>
            <a:r>
              <a:rPr lang="sv-FI" b="0" i="0" u="none" dirty="0"/>
              <a:t>Hantering av digitala material kräver planering och kompetens. Icke-hanterat material kan bli korrupt av sig själv eller så kan det </a:t>
            </a:r>
            <a:r>
              <a:rPr lang="sv-FI" dirty="0"/>
              <a:t>komma i ordning</a:t>
            </a:r>
            <a:r>
              <a:rPr lang="sv-FI" b="0" i="0" u="none" dirty="0"/>
              <a:t> eller förstöras.</a:t>
            </a:r>
            <a:endParaRPr dirty="0"/>
          </a:p>
          <a:p>
            <a:pPr marL="0" lvl="0" indent="0" algn="l" rtl="0">
              <a:lnSpc>
                <a:spcPct val="115000"/>
              </a:lnSpc>
              <a:spcBef>
                <a:spcPts val="1200"/>
              </a:spcBef>
              <a:spcAft>
                <a:spcPts val="0"/>
              </a:spcAft>
              <a:buSzPts val="1800"/>
              <a:buNone/>
            </a:pPr>
            <a:r>
              <a:rPr lang="sv-FI" b="0" i="0" u="none" dirty="0"/>
              <a:t>Ansvarsfull forskning förutsätter transparens och möjlighet att replikera eller kontrollera det utförda arbetet. Data och program är en viktig del av forskning.</a:t>
            </a:r>
            <a:endParaRPr dirty="0"/>
          </a:p>
          <a:p>
            <a:pPr marL="0" lvl="0" indent="0" algn="l" rtl="0">
              <a:lnSpc>
                <a:spcPct val="115000"/>
              </a:lnSpc>
              <a:spcBef>
                <a:spcPts val="1200"/>
              </a:spcBef>
              <a:spcAft>
                <a:spcPts val="1200"/>
              </a:spcAft>
              <a:buClr>
                <a:schemeClr val="dk1"/>
              </a:buClr>
              <a:buSzPts val="275"/>
              <a:buFont typeface="Arial"/>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Identifiering av tillförlitliga tjänster</a:t>
            </a:r>
            <a:endParaRPr>
              <a:solidFill>
                <a:srgbClr val="008568"/>
              </a:solidFill>
            </a:endParaRPr>
          </a:p>
        </p:txBody>
      </p:sp>
      <p:sp>
        <p:nvSpPr>
          <p:cNvPr id="280" name="Google Shape;280;p30"/>
          <p:cNvSpPr txBox="1">
            <a:spLocks noGrp="1"/>
          </p:cNvSpPr>
          <p:nvPr>
            <p:ph type="body" idx="1"/>
          </p:nvPr>
        </p:nvSpPr>
        <p:spPr>
          <a:xfrm>
            <a:off x="311700" y="1017725"/>
            <a:ext cx="83451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b="0" i="0" u="none"/>
              <a:t>Certifikat som CoreTrustSeal hjälper till att bedöma tjänsternas tillförlitlighet.</a:t>
            </a:r>
            <a:endParaRPr/>
          </a:p>
          <a:p>
            <a:pPr marL="0" lvl="0" indent="0" algn="l" rtl="0">
              <a:lnSpc>
                <a:spcPct val="115000"/>
              </a:lnSpc>
              <a:spcBef>
                <a:spcPts val="1200"/>
              </a:spcBef>
              <a:spcAft>
                <a:spcPts val="0"/>
              </a:spcAft>
              <a:buSzPts val="1800"/>
              <a:buNone/>
            </a:pPr>
            <a:endParaRPr/>
          </a:p>
          <a:p>
            <a:pPr marL="0" lvl="0" indent="0" algn="l" rtl="0">
              <a:lnSpc>
                <a:spcPct val="115000"/>
              </a:lnSpc>
              <a:spcBef>
                <a:spcPts val="1200"/>
              </a:spcBef>
              <a:spcAft>
                <a:spcPts val="0"/>
              </a:spcAft>
              <a:buSzPts val="1800"/>
              <a:buNone/>
            </a:pPr>
            <a:r>
              <a:rPr lang="sv-FI" b="0" i="0" u="none"/>
              <a:t>Lämpliga tjänster kan du söka till exempel i tjänsten</a:t>
            </a:r>
            <a:r>
              <a:rPr lang="sv-FI" b="0" i="0" u="none">
                <a:solidFill>
                  <a:srgbClr val="595959"/>
                </a:solidFill>
              </a:rPr>
              <a:t> </a:t>
            </a:r>
            <a:r>
              <a:rPr lang="sv-FI" b="0" i="0" u="sng">
                <a:solidFill>
                  <a:srgbClr val="0097A7"/>
                </a:solidFill>
                <a:hlinkClick r:id="rId3">
                  <a:extLst>
                    <a:ext uri="{A12FA001-AC4F-418D-AE19-62706E023703}">
                      <ahyp:hlinkClr xmlns:ahyp="http://schemas.microsoft.com/office/drawing/2018/hyperlinkcolor" val="tx"/>
                    </a:ext>
                  </a:extLst>
                </a:hlinkClick>
              </a:rPr>
              <a:t>re3data.org</a:t>
            </a:r>
            <a:r>
              <a:rPr lang="sv-FI" b="0" i="0" u="none"/>
              <a:t>. Välj en områdesspecifik tjänst, om möjligt.</a:t>
            </a:r>
            <a:endParaRPr/>
          </a:p>
          <a:p>
            <a:pPr marL="0" lvl="0" indent="0" algn="l" rtl="0">
              <a:lnSpc>
                <a:spcPct val="115000"/>
              </a:lnSpc>
              <a:spcBef>
                <a:spcPts val="1200"/>
              </a:spcBef>
              <a:spcAft>
                <a:spcPts val="0"/>
              </a:spcAft>
              <a:buSzPts val="1800"/>
              <a:buNone/>
            </a:pPr>
            <a:r>
              <a:rPr lang="sv-FI" b="0" i="0" u="none"/>
              <a:t>Ta hjälp av din egen organisations anvisningar och stödtjänster.</a:t>
            </a:r>
            <a:endParaRPr/>
          </a:p>
          <a:p>
            <a:pPr marL="0" lvl="0" indent="0" algn="l" rtl="0">
              <a:lnSpc>
                <a:spcPct val="115000"/>
              </a:lnSpc>
              <a:spcBef>
                <a:spcPts val="1200"/>
              </a:spcBef>
              <a:spcAft>
                <a:spcPts val="0"/>
              </a:spcAft>
              <a:buSzPts val="1800"/>
              <a:buNone/>
            </a:pPr>
            <a:r>
              <a:rPr lang="sv-FI" b="0" i="0" u="none"/>
              <a:t>I Finland erbjuds tillförlitliga tjänster som lämpar sig för forskare förutom av organisationer som bedriver forskning, även av kulturarvsorganisationer och CSC.</a:t>
            </a:r>
            <a:endParaRPr/>
          </a:p>
          <a:p>
            <a:pPr marL="0" lvl="0" indent="0" algn="l" rtl="0">
              <a:lnSpc>
                <a:spcPct val="115000"/>
              </a:lnSpc>
              <a:spcBef>
                <a:spcPts val="1200"/>
              </a:spcBef>
              <a:spcAft>
                <a:spcPts val="1200"/>
              </a:spcAft>
              <a:buSzPts val="1800"/>
              <a:buNone/>
            </a:pPr>
            <a:r>
              <a:rPr lang="sv-FI" b="0" i="0" u="none"/>
              <a:t>Överföring av rättigheter eller delning av dem med organisationen eller tjänsten eliminerar inte upphovsrätten, men möjliggör långsiktig hantering av materialet.</a:t>
            </a:r>
            <a:endParaRPr>
              <a:solidFill>
                <a:srgbClr val="FF0000"/>
              </a:solidFill>
            </a:endParaRPr>
          </a:p>
        </p:txBody>
      </p:sp>
      <p:grpSp>
        <p:nvGrpSpPr>
          <p:cNvPr id="2" name="Ryhmä 1">
            <a:extLst>
              <a:ext uri="{FF2B5EF4-FFF2-40B4-BE49-F238E27FC236}">
                <a16:creationId xmlns:a16="http://schemas.microsoft.com/office/drawing/2014/main" id="{B8097CD2-B227-7315-5887-513F02904781}"/>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81" name="Google Shape;281;p30"/>
            <p:cNvPicPr preferRelativeResize="0"/>
            <p:nvPr/>
          </p:nvPicPr>
          <p:blipFill rotWithShape="1">
            <a:blip r:embed="rId4">
              <a:alphaModFix/>
            </a:blip>
            <a:srcRect/>
            <a:stretch/>
          </p:blipFill>
          <p:spPr>
            <a:xfrm>
              <a:off x="7828640" y="400763"/>
              <a:ext cx="705585" cy="661225"/>
            </a:xfrm>
            <a:prstGeom prst="rect">
              <a:avLst/>
            </a:prstGeom>
            <a:noFill/>
            <a:ln>
              <a:noFill/>
            </a:ln>
          </p:spPr>
        </p:pic>
        <p:pic>
          <p:nvPicPr>
            <p:cNvPr id="282" name="Google Shape;282;p30"/>
            <p:cNvPicPr preferRelativeResize="0"/>
            <p:nvPr/>
          </p:nvPicPr>
          <p:blipFill rotWithShape="1">
            <a:blip r:embed="rId5">
              <a:alphaModFix/>
            </a:blip>
            <a:srcRect/>
            <a:stretch/>
          </p:blipFill>
          <p:spPr>
            <a:xfrm>
              <a:off x="8014626" y="622949"/>
              <a:ext cx="333625" cy="312625"/>
            </a:xfrm>
            <a:prstGeom prst="rect">
              <a:avLst/>
            </a:prstGeom>
            <a:noFill/>
            <a:ln>
              <a:noFill/>
            </a:ln>
          </p:spPr>
        </p:pic>
      </p:grpSp>
      <p:pic>
        <p:nvPicPr>
          <p:cNvPr id="283" name="Google Shape;283;p30" descr="CoreTrustSeal-logo"/>
          <p:cNvPicPr preferRelativeResize="0"/>
          <p:nvPr/>
        </p:nvPicPr>
        <p:blipFill rotWithShape="1">
          <a:blip r:embed="rId6">
            <a:alphaModFix/>
          </a:blip>
          <a:srcRect/>
          <a:stretch/>
        </p:blipFill>
        <p:spPr>
          <a:xfrm>
            <a:off x="2175595" y="1377370"/>
            <a:ext cx="705575" cy="7055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1"/>
          <p:cNvSpPr txBox="1">
            <a:spLocks noGrp="1"/>
          </p:cNvSpPr>
          <p:nvPr>
            <p:ph type="title"/>
          </p:nvPr>
        </p:nvSpPr>
        <p:spPr>
          <a:xfrm>
            <a:off x="311700" y="2750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Publicering av statiska data</a:t>
            </a:r>
            <a:endParaRPr>
              <a:solidFill>
                <a:srgbClr val="008568"/>
              </a:solidFill>
            </a:endParaRPr>
          </a:p>
        </p:txBody>
      </p:sp>
      <p:sp>
        <p:nvSpPr>
          <p:cNvPr id="289" name="Google Shape;289;p31"/>
          <p:cNvSpPr txBox="1">
            <a:spLocks noGrp="1"/>
          </p:cNvSpPr>
          <p:nvPr>
            <p:ph type="body" idx="1"/>
          </p:nvPr>
        </p:nvSpPr>
        <p:spPr>
          <a:xfrm>
            <a:off x="311700" y="847775"/>
            <a:ext cx="8520600" cy="3789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sz="1400" b="1" i="0" u="none" dirty="0"/>
              <a:t>Statiska data</a:t>
            </a:r>
            <a:r>
              <a:rPr lang="sv-FI" sz="1400" b="0" i="0" u="none" dirty="0"/>
              <a:t> är en oföränderlig helhet, till exempel forskningens bakgrundsmaterial eller data </a:t>
            </a:r>
            <a:br>
              <a:rPr lang="sv-FI" sz="1400" b="0" i="0" u="none" dirty="0"/>
            </a:br>
            <a:r>
              <a:rPr lang="sv-FI" sz="1400" b="0" i="0" u="none" dirty="0"/>
              <a:t>som den publicerade artikeln baseras på. De kan även vara ett utdrag från andra datakällor. Till artikeln kopplas en hänvisning och information om tillgängligheten för ifrågavarande data (</a:t>
            </a:r>
            <a:r>
              <a:rPr lang="sv-FI" sz="1400" b="0" i="1" u="none" dirty="0"/>
              <a:t>Data &amp; </a:t>
            </a:r>
            <a:r>
              <a:rPr lang="sv-FI" sz="1400" b="0" i="1" u="none" dirty="0" err="1"/>
              <a:t>Code</a:t>
            </a:r>
            <a:r>
              <a:rPr lang="sv-FI" sz="1400" b="0" i="1" u="none" dirty="0"/>
              <a:t> </a:t>
            </a:r>
            <a:r>
              <a:rPr lang="sv-FI" sz="1400" b="0" i="1" u="none" dirty="0" err="1"/>
              <a:t>availability</a:t>
            </a:r>
            <a:r>
              <a:rPr lang="sv-FI" sz="1400" b="0" i="1" u="none" dirty="0"/>
              <a:t> </a:t>
            </a:r>
            <a:r>
              <a:rPr lang="sv-FI" sz="1400" b="0" i="1" u="none" dirty="0" err="1"/>
              <a:t>statement</a:t>
            </a:r>
            <a:r>
              <a:rPr lang="sv-FI" sz="1400" b="0" i="0" u="none" dirty="0"/>
              <a:t>).</a:t>
            </a:r>
            <a:r>
              <a:rPr lang="sv-FI" sz="1400" b="0" i="1" u="none" dirty="0"/>
              <a:t> </a:t>
            </a:r>
            <a:r>
              <a:rPr lang="sv-FI" sz="1400" b="0" i="0" u="none" dirty="0"/>
              <a:t> </a:t>
            </a:r>
            <a:r>
              <a:rPr lang="sv-FI" sz="1400" b="1" i="0" u="none" dirty="0"/>
              <a:t>Datasetet och versioner av det måste kunna identifieras entydigt.</a:t>
            </a:r>
            <a:r>
              <a:rPr lang="sv-FI" sz="1400" b="0" i="0" u="none" dirty="0"/>
              <a:t> </a:t>
            </a:r>
            <a:endParaRPr sz="1400" dirty="0"/>
          </a:p>
          <a:p>
            <a:pPr marL="0" lvl="0" indent="0" algn="l" rtl="0">
              <a:lnSpc>
                <a:spcPct val="115000"/>
              </a:lnSpc>
              <a:spcBef>
                <a:spcPts val="1200"/>
              </a:spcBef>
              <a:spcAft>
                <a:spcPts val="0"/>
              </a:spcAft>
              <a:buSzPts val="1800"/>
              <a:buNone/>
            </a:pPr>
            <a:r>
              <a:rPr lang="sv-FI" sz="1400" b="0" i="0" u="none" dirty="0"/>
              <a:t>Som forskningsevidens räcker det ofta med en väl dokumenterad fil eller en samling av filer eller material, såvida det i samband med forskningen uppstår nytt material. Observera i sådana fall även program och koder samt delning av dessa.</a:t>
            </a:r>
            <a:endParaRPr sz="1400" dirty="0"/>
          </a:p>
          <a:p>
            <a:pPr marL="0" lvl="0" indent="0" algn="l" rtl="0">
              <a:lnSpc>
                <a:spcPct val="115000"/>
              </a:lnSpc>
              <a:spcBef>
                <a:spcPts val="1200"/>
              </a:spcBef>
              <a:spcAft>
                <a:spcPts val="0"/>
              </a:spcAft>
              <a:buSzPts val="1800"/>
              <a:buNone/>
            </a:pPr>
            <a:r>
              <a:rPr lang="sv-FI" sz="1400" b="0" i="0" u="none" dirty="0"/>
              <a:t>Välj ett transparent dokumenterat, allmänt och öppet filformat, eftersom detta skapar förutsättningar för fortsatt användning av data.</a:t>
            </a:r>
            <a:endParaRPr sz="1400" dirty="0"/>
          </a:p>
          <a:p>
            <a:pPr marL="0" lvl="0" indent="0" algn="l" rtl="0">
              <a:lnSpc>
                <a:spcPct val="115000"/>
              </a:lnSpc>
              <a:spcBef>
                <a:spcPts val="1200"/>
              </a:spcBef>
              <a:spcAft>
                <a:spcPts val="0"/>
              </a:spcAft>
              <a:buSzPts val="1800"/>
              <a:buNone/>
            </a:pPr>
            <a:r>
              <a:rPr lang="sv-FI" sz="1400" b="0" i="0" u="none" dirty="0"/>
              <a:t>God dokumentation förutsätter oftast både beskri</a:t>
            </a:r>
            <a:r>
              <a:rPr lang="sv-FI" sz="1400" dirty="0"/>
              <a:t>vande </a:t>
            </a:r>
            <a:r>
              <a:rPr lang="sv-FI" sz="1400" b="0" i="0" u="none" dirty="0"/>
              <a:t>metadata som skapats av en människa och beskriver data, och automatiskt genererade metadata gällande de tekniska egenskaperna för data.</a:t>
            </a:r>
            <a:endParaRPr sz="1400" dirty="0"/>
          </a:p>
          <a:p>
            <a:pPr marL="0" lvl="0" indent="0" algn="l" rtl="0">
              <a:lnSpc>
                <a:spcPct val="115000"/>
              </a:lnSpc>
              <a:spcBef>
                <a:spcPts val="1200"/>
              </a:spcBef>
              <a:spcAft>
                <a:spcPts val="1200"/>
              </a:spcAft>
              <a:buSzPts val="1800"/>
              <a:buNone/>
            </a:pPr>
            <a:r>
              <a:rPr lang="sv-FI" sz="1400" b="0" i="0" u="none" dirty="0"/>
              <a:t>Ofta krävs även annan dokumentation och hänvisningar till olika källor, såsom standarder, ordlistor, metoder, koduppsättningar osv.</a:t>
            </a:r>
            <a:endParaRPr sz="1400" dirty="0"/>
          </a:p>
        </p:txBody>
      </p:sp>
      <p:grpSp>
        <p:nvGrpSpPr>
          <p:cNvPr id="2" name="Ryhmä 1">
            <a:extLst>
              <a:ext uri="{FF2B5EF4-FFF2-40B4-BE49-F238E27FC236}">
                <a16:creationId xmlns:a16="http://schemas.microsoft.com/office/drawing/2014/main" id="{85651F9B-FFF3-06CE-E22F-CB13B912FD3B}"/>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90" name="Google Shape;290;p31"/>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291" name="Google Shape;291;p31"/>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Publicering av variabeldata</a:t>
            </a:r>
            <a:endParaRPr>
              <a:solidFill>
                <a:srgbClr val="008568"/>
              </a:solidFill>
            </a:endParaRPr>
          </a:p>
        </p:txBody>
      </p:sp>
      <p:sp>
        <p:nvSpPr>
          <p:cNvPr id="297" name="Google Shape;297;p32"/>
          <p:cNvSpPr txBox="1">
            <a:spLocks noGrp="1"/>
          </p:cNvSpPr>
          <p:nvPr>
            <p:ph type="body" idx="1"/>
          </p:nvPr>
        </p:nvSpPr>
        <p:spPr>
          <a:xfrm>
            <a:off x="311700" y="935575"/>
            <a:ext cx="8520600" cy="3933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sv-FI" sz="1400" b="0" i="0" u="none" dirty="0"/>
              <a:t>Det finns olika typer av variabeldata. </a:t>
            </a:r>
            <a:r>
              <a:rPr lang="sv-FI" sz="1400" b="1" dirty="0"/>
              <a:t>I </a:t>
            </a:r>
            <a:r>
              <a:rPr lang="sv-FI" sz="1400" b="1" i="0" u="none" dirty="0"/>
              <a:t>kumulativa data</a:t>
            </a:r>
            <a:r>
              <a:rPr lang="sv-FI" sz="1400" b="0" i="0" u="none" dirty="0"/>
              <a:t> ackumuleras materialet, och redan insamlade data ändras inte. </a:t>
            </a:r>
            <a:r>
              <a:rPr lang="sv-FI" sz="1400" b="1" i="0" u="none" dirty="0"/>
              <a:t>I dynamiska data</a:t>
            </a:r>
            <a:r>
              <a:rPr lang="sv-FI" sz="1400" b="0" i="0" u="none" dirty="0"/>
              <a:t> är retroaktiva ändringar också möjliga.</a:t>
            </a:r>
            <a:endParaRPr sz="1400" dirty="0"/>
          </a:p>
          <a:p>
            <a:pPr marL="0" lvl="0" indent="0" algn="l" rtl="0">
              <a:lnSpc>
                <a:spcPct val="115000"/>
              </a:lnSpc>
              <a:spcBef>
                <a:spcPts val="1200"/>
              </a:spcBef>
              <a:spcAft>
                <a:spcPts val="0"/>
              </a:spcAft>
              <a:buSzPts val="1800"/>
              <a:buNone/>
            </a:pPr>
            <a:r>
              <a:rPr lang="sv-FI" sz="1400" b="0" i="0" u="none" dirty="0"/>
              <a:t>I kumulativa data kan det nya materialet läggas till antingen som nya filer eller som uppdateringar av gamla filer. Kumulativa data kan publiceras i vissa tjänster. </a:t>
            </a:r>
            <a:endParaRPr sz="1400" dirty="0"/>
          </a:p>
          <a:p>
            <a:pPr marL="0" lvl="0" indent="0" algn="l" rtl="0">
              <a:lnSpc>
                <a:spcPct val="115000"/>
              </a:lnSpc>
              <a:spcBef>
                <a:spcPts val="1200"/>
              </a:spcBef>
              <a:spcAft>
                <a:spcPts val="0"/>
              </a:spcAft>
              <a:buSzPts val="1800"/>
              <a:buNone/>
            </a:pPr>
            <a:r>
              <a:rPr lang="sv-FI" sz="1400" b="0" i="0" u="none" dirty="0"/>
              <a:t>Databaser som vetenskapliga material kräver särskild dokumentation, planering och underhåll. För beskrivningarna gäller dock samma rekommendationer som för publicering av statiska data.</a:t>
            </a:r>
            <a:endParaRPr sz="1400" dirty="0"/>
          </a:p>
          <a:p>
            <a:pPr marL="0" lvl="0" indent="0" algn="l" rtl="0">
              <a:lnSpc>
                <a:spcPct val="115000"/>
              </a:lnSpc>
              <a:spcBef>
                <a:spcPts val="1200"/>
              </a:spcBef>
              <a:spcAft>
                <a:spcPts val="0"/>
              </a:spcAft>
              <a:buSzPts val="1800"/>
              <a:buNone/>
            </a:pPr>
            <a:r>
              <a:rPr lang="sv-FI" sz="1400" b="0" i="0" u="none" dirty="0"/>
              <a:t>För att förbli funktionella kräver databaser underhåll, som på lång sikt kan bli dyrt. Därför måste deras livscykel och underhållsarrangemang efter att finansieringen av forskningsprojekten upphör planeras på förhand.</a:t>
            </a:r>
            <a:endParaRPr sz="1400" dirty="0"/>
          </a:p>
          <a:p>
            <a:pPr marL="0" lvl="0" indent="0" algn="l" rtl="0">
              <a:lnSpc>
                <a:spcPct val="115000"/>
              </a:lnSpc>
              <a:spcBef>
                <a:spcPts val="1200"/>
              </a:spcBef>
              <a:spcAft>
                <a:spcPts val="0"/>
              </a:spcAft>
              <a:buSzPts val="1800"/>
              <a:buNone/>
            </a:pPr>
            <a:r>
              <a:rPr lang="sv-FI" sz="1400" b="0" i="0" u="none" dirty="0" err="1"/>
              <a:t>Interoperabilitet</a:t>
            </a:r>
            <a:r>
              <a:rPr lang="sv-FI" sz="1400" b="0" i="0" u="none" dirty="0"/>
              <a:t> och utnyttjande av standarder som tillämpas inom långtidslagring förenklar vid behov överföringen av data till nya miljöer.</a:t>
            </a:r>
            <a:endParaRPr sz="1400" dirty="0"/>
          </a:p>
          <a:p>
            <a:pPr marL="0" lvl="0" indent="0" algn="l" rtl="0">
              <a:lnSpc>
                <a:spcPct val="115000"/>
              </a:lnSpc>
              <a:spcBef>
                <a:spcPts val="1200"/>
              </a:spcBef>
              <a:spcAft>
                <a:spcPts val="1200"/>
              </a:spcAft>
              <a:buSzPts val="1800"/>
              <a:buNone/>
            </a:pPr>
            <a:r>
              <a:rPr lang="sv-FI" sz="1400" b="0" i="0" u="none" dirty="0"/>
              <a:t>Med anledning av forskningens reproducerbarhet finns det orsak att beakta behovet av exakta och entydiga hänvisningar. </a:t>
            </a:r>
            <a:r>
              <a:rPr lang="sv-FI" sz="1400" b="1" i="0" u="none" dirty="0"/>
              <a:t>En permanent identifierare ska alltid styra användaren entydigt till rätta data.</a:t>
            </a:r>
            <a:endParaRPr sz="1400" b="1" dirty="0"/>
          </a:p>
        </p:txBody>
      </p:sp>
      <p:grpSp>
        <p:nvGrpSpPr>
          <p:cNvPr id="2" name="Ryhmä 1">
            <a:extLst>
              <a:ext uri="{FF2B5EF4-FFF2-40B4-BE49-F238E27FC236}">
                <a16:creationId xmlns:a16="http://schemas.microsoft.com/office/drawing/2014/main" id="{230FCA5D-2D36-303D-2ADA-5A7C9EABC789}"/>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98" name="Google Shape;298;p32"/>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299" name="Google Shape;299;p32"/>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3"/>
          <p:cNvSpPr txBox="1">
            <a:spLocks noGrp="1"/>
          </p:cNvSpPr>
          <p:nvPr>
            <p:ph type="title"/>
          </p:nvPr>
        </p:nvSpPr>
        <p:spPr>
          <a:xfrm>
            <a:off x="311700" y="445025"/>
            <a:ext cx="7517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Exempel på hänvisning till material som ändras</a:t>
            </a:r>
            <a:endParaRPr>
              <a:solidFill>
                <a:srgbClr val="008568"/>
              </a:solidFill>
            </a:endParaRPr>
          </a:p>
        </p:txBody>
      </p:sp>
      <p:sp>
        <p:nvSpPr>
          <p:cNvPr id="305" name="Google Shape;305;p33"/>
          <p:cNvSpPr txBox="1">
            <a:spLocks noGrp="1"/>
          </p:cNvSpPr>
          <p:nvPr>
            <p:ph type="body" idx="1"/>
          </p:nvPr>
        </p:nvSpPr>
        <p:spPr>
          <a:xfrm>
            <a:off x="265200" y="935575"/>
            <a:ext cx="8406900" cy="3356700"/>
          </a:xfrm>
          <a:prstGeom prst="rect">
            <a:avLst/>
          </a:prstGeom>
          <a:noFill/>
          <a:ln>
            <a:noFill/>
          </a:ln>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SzPts val="1500"/>
              <a:buAutoNum type="arabicPeriod"/>
            </a:pPr>
            <a:r>
              <a:rPr lang="sv-FI" sz="1500" b="0" i="0" u="none" dirty="0"/>
              <a:t>Hänvisa till en delgrupp inom specifika data genom att nämna källan, exakta avgränsningar samt den permanenta identifieraren</a:t>
            </a:r>
            <a:endParaRPr sz="1500" dirty="0"/>
          </a:p>
          <a:p>
            <a:pPr marL="914400" lvl="1" indent="-311150" algn="l" rtl="0">
              <a:lnSpc>
                <a:spcPct val="95000"/>
              </a:lnSpc>
              <a:spcBef>
                <a:spcPts val="0"/>
              </a:spcBef>
              <a:spcAft>
                <a:spcPts val="0"/>
              </a:spcAft>
              <a:buSzPts val="1300"/>
              <a:buAutoNum type="alphaLcPeriod"/>
            </a:pPr>
            <a:r>
              <a:rPr lang="sv-FI" sz="1300" b="0" i="0" u="none" dirty="0"/>
              <a:t>Fiktivt exempel: Data </a:t>
            </a:r>
            <a:r>
              <a:rPr lang="sv-FI" sz="1300" b="0" i="0" u="none" dirty="0" err="1"/>
              <a:t>Request</a:t>
            </a:r>
            <a:r>
              <a:rPr lang="sv-FI" sz="1300" b="0" i="0" u="none" dirty="0"/>
              <a:t> </a:t>
            </a:r>
            <a:r>
              <a:rPr lang="sv-FI" sz="1300" b="0" i="0" u="none" dirty="0" err="1"/>
              <a:t>T.Jansen</a:t>
            </a:r>
            <a:r>
              <a:rPr lang="sv-FI" sz="1300" b="0" i="0" u="none" dirty="0"/>
              <a:t>; SAHFOS; </a:t>
            </a:r>
            <a:r>
              <a:rPr lang="sv-FI" sz="1300" b="0" i="0" u="none" dirty="0" err="1"/>
              <a:t>Work</a:t>
            </a:r>
            <a:r>
              <a:rPr lang="sv-FI" sz="1300" b="0" i="0" u="none" dirty="0"/>
              <a:t> </a:t>
            </a:r>
            <a:r>
              <a:rPr lang="sv-FI" sz="1300" b="0" i="0" u="none" dirty="0" err="1"/>
              <a:t>published</a:t>
            </a:r>
            <a:r>
              <a:rPr lang="sv-FI" sz="1300" b="0" i="0" u="none" dirty="0"/>
              <a:t> 2014 via SAHFOS; Area Def: 54–65 ° N, 0–45 ° W. Temporal Def: 1980–2012 (april–augusti) </a:t>
            </a:r>
            <a:r>
              <a:rPr lang="sv-FI" sz="1300" b="0" i="0" u="none" dirty="0" err="1"/>
              <a:t>Taxonomic</a:t>
            </a:r>
            <a:r>
              <a:rPr lang="sv-FI" sz="1300" b="0" i="0" u="none" dirty="0"/>
              <a:t> Def: All </a:t>
            </a:r>
            <a:r>
              <a:rPr lang="sv-FI" sz="1300" b="0" i="0" u="none" dirty="0" err="1"/>
              <a:t>zooplankton</a:t>
            </a:r>
            <a:r>
              <a:rPr lang="sv-FI" sz="1300" b="0" i="0" u="none" dirty="0"/>
              <a:t>; (</a:t>
            </a:r>
            <a:r>
              <a:rPr lang="sv-FI" sz="1300" b="0" i="0" u="none" dirty="0" err="1"/>
              <a:t>dataset</a:t>
            </a:r>
            <a:r>
              <a:rPr lang="sv-FI" sz="1300" b="0" i="0" u="none" dirty="0"/>
              <a:t>). </a:t>
            </a:r>
            <a:r>
              <a:rPr lang="sv-FI" sz="1300" b="0" i="0" u="sng" dirty="0">
                <a:solidFill>
                  <a:schemeClr val="hlink"/>
                </a:solidFill>
                <a:hlinkClick r:id="rId3"/>
              </a:rPr>
              <a:t>https://doi.org/10.7487/2014.15.1.1</a:t>
            </a:r>
            <a:r>
              <a:rPr lang="sv-FI" sz="1300" b="0" i="0" u="none" dirty="0"/>
              <a:t>  </a:t>
            </a:r>
            <a:endParaRPr sz="1300" dirty="0"/>
          </a:p>
          <a:p>
            <a:pPr marL="457200" lvl="0" indent="-323850" algn="l" rtl="0">
              <a:lnSpc>
                <a:spcPct val="95000"/>
              </a:lnSpc>
              <a:spcBef>
                <a:spcPts val="0"/>
              </a:spcBef>
              <a:spcAft>
                <a:spcPts val="0"/>
              </a:spcAft>
              <a:buSzPts val="1500"/>
              <a:buAutoNum type="arabicPeriod"/>
            </a:pPr>
            <a:r>
              <a:rPr lang="sv-FI" sz="1500" b="0" i="0" u="none" dirty="0"/>
              <a:t>Hänvisar till datakopian vid en viss tidpunkt.</a:t>
            </a:r>
            <a:endParaRPr sz="1500" dirty="0"/>
          </a:p>
          <a:p>
            <a:pPr marL="914400" lvl="1" indent="-311150" algn="l" rtl="0">
              <a:lnSpc>
                <a:spcPct val="95000"/>
              </a:lnSpc>
              <a:spcBef>
                <a:spcPts val="0"/>
              </a:spcBef>
              <a:spcAft>
                <a:spcPts val="0"/>
              </a:spcAft>
              <a:buSzPts val="1300"/>
              <a:buAutoNum type="alphaLcPeriod"/>
            </a:pPr>
            <a:r>
              <a:rPr lang="sv-FI" sz="1300" b="0" i="0" u="none" dirty="0"/>
              <a:t>Fiktivt exempel:  König-</a:t>
            </a:r>
            <a:r>
              <a:rPr lang="sv-FI" sz="1300" b="0" i="0" u="none" dirty="0" err="1"/>
              <a:t>Langlo</a:t>
            </a:r>
            <a:r>
              <a:rPr lang="sv-FI" sz="1300" b="0" i="0" u="none" dirty="0"/>
              <a:t>, G., och </a:t>
            </a:r>
            <a:r>
              <a:rPr lang="sv-FI" sz="1300" b="0" i="0" u="none" dirty="0" err="1"/>
              <a:t>Sieger</a:t>
            </a:r>
            <a:r>
              <a:rPr lang="sv-FI" sz="1300" b="0" i="0" u="none" dirty="0"/>
              <a:t>, R. (2010). BSRN snapshot 2010-01 as ISO image </a:t>
            </a:r>
            <a:r>
              <a:rPr lang="sv-FI" sz="1300" b="0" i="0" u="none" dirty="0" err="1"/>
              <a:t>file</a:t>
            </a:r>
            <a:r>
              <a:rPr lang="sv-FI" sz="1300" b="0" i="0" u="none" dirty="0"/>
              <a:t> (3,75 GB) [Data set]. PANGAEA - Data Publisher for Earth &amp; </a:t>
            </a:r>
            <a:r>
              <a:rPr lang="sv-FI" sz="1300" b="0" i="0" u="none" dirty="0" err="1"/>
              <a:t>Environmental</a:t>
            </a:r>
            <a:r>
              <a:rPr lang="sv-FI" sz="1300" b="0" i="0" u="none" dirty="0"/>
              <a:t> Science. (</a:t>
            </a:r>
            <a:r>
              <a:rPr lang="sv-FI" sz="1300" b="0" i="0" u="none" dirty="0" err="1"/>
              <a:t>dataset</a:t>
            </a:r>
            <a:r>
              <a:rPr lang="sv-FI" sz="1300" b="0" i="0" u="none" dirty="0"/>
              <a:t>). </a:t>
            </a:r>
            <a:r>
              <a:rPr lang="sv-FI" sz="1300" b="0" i="0" u="sng" dirty="0">
                <a:solidFill>
                  <a:srgbClr val="0097A7"/>
                </a:solidFill>
                <a:hlinkClick r:id="rId4">
                  <a:extLst>
                    <a:ext uri="{A12FA001-AC4F-418D-AE19-62706E023703}">
                      <ahyp:hlinkClr xmlns:ahyp="http://schemas.microsoft.com/office/drawing/2018/hyperlinkcolor" val="tx"/>
                    </a:ext>
                  </a:extLst>
                </a:hlinkClick>
              </a:rPr>
              <a:t>https://doi.org/10.1594/pangaea.833424</a:t>
            </a:r>
            <a:r>
              <a:rPr lang="sv-FI" sz="1300" b="0" i="0" u="none" dirty="0">
                <a:solidFill>
                  <a:srgbClr val="0097A7"/>
                </a:solidFill>
              </a:rPr>
              <a:t> </a:t>
            </a:r>
            <a:endParaRPr sz="1300" dirty="0"/>
          </a:p>
          <a:p>
            <a:pPr marL="457200" lvl="0" indent="-342900" algn="l" rtl="0">
              <a:lnSpc>
                <a:spcPct val="95000"/>
              </a:lnSpc>
              <a:spcBef>
                <a:spcPts val="0"/>
              </a:spcBef>
              <a:spcAft>
                <a:spcPts val="0"/>
              </a:spcAft>
              <a:buSzPts val="1800"/>
              <a:buAutoNum type="arabicPeriod"/>
            </a:pPr>
            <a:r>
              <a:rPr lang="sv-FI" sz="1500" b="0" i="0" u="none" dirty="0"/>
              <a:t>Hänvisa till data som uppdateras </a:t>
            </a:r>
            <a:r>
              <a:rPr lang="sv-FI" sz="1500" dirty="0"/>
              <a:t>kontinuerligt </a:t>
            </a:r>
            <a:r>
              <a:rPr lang="sv-FI" sz="1500" b="0" i="0" u="none" dirty="0"/>
              <a:t>genom att ange en exakt tidpunkt för hänvisningen. </a:t>
            </a:r>
            <a:r>
              <a:rPr lang="sv-FI" sz="1300" b="0" i="1" u="none" dirty="0"/>
              <a:t>OBS! Denna metod möjliggör inte nödvändigtvis reproducerbarhet, men är ibland den enda möjliga metoden.</a:t>
            </a:r>
            <a:endParaRPr sz="1300" i="1" dirty="0"/>
          </a:p>
          <a:p>
            <a:pPr marL="914400" lvl="1" indent="-311150" algn="l" rtl="0">
              <a:lnSpc>
                <a:spcPct val="95000"/>
              </a:lnSpc>
              <a:spcBef>
                <a:spcPts val="0"/>
              </a:spcBef>
              <a:spcAft>
                <a:spcPts val="0"/>
              </a:spcAft>
              <a:buSzPts val="1300"/>
              <a:buAutoNum type="alphaLcPeriod"/>
            </a:pPr>
            <a:r>
              <a:rPr lang="sv-FI" sz="1300" b="0" i="0" u="none" dirty="0"/>
              <a:t>Fiktivt exempel: Doe, J. and R. </a:t>
            </a:r>
            <a:r>
              <a:rPr lang="sv-FI" sz="1300" b="0" i="0" u="none" dirty="0" err="1"/>
              <a:t>Roe</a:t>
            </a:r>
            <a:r>
              <a:rPr lang="sv-FI" sz="1300" b="0" i="0" u="none" dirty="0"/>
              <a:t>. 2001. The FOO Data Set. Version 2.3. The FOO Data Center. (</a:t>
            </a:r>
            <a:r>
              <a:rPr lang="sv-FI" sz="1300" b="0" i="0" u="none" dirty="0" err="1"/>
              <a:t>dataset</a:t>
            </a:r>
            <a:r>
              <a:rPr lang="sv-FI" sz="1300" b="0" i="0" u="none" dirty="0"/>
              <a:t>). </a:t>
            </a:r>
            <a:r>
              <a:rPr lang="sv-FI" sz="1300" b="0" i="0" u="sng" dirty="0">
                <a:solidFill>
                  <a:schemeClr val="hlink"/>
                </a:solidFill>
                <a:hlinkClick r:id="rId5"/>
              </a:rPr>
              <a:t>https://doi.org/10.xxxx/notfoo.547983</a:t>
            </a:r>
            <a:r>
              <a:rPr lang="sv-FI" sz="1300" b="0" i="0" u="none" dirty="0"/>
              <a:t>. </a:t>
            </a:r>
            <a:r>
              <a:rPr lang="sv-FI" sz="1300" b="0" i="0" u="none" dirty="0" err="1"/>
              <a:t>Accessed</a:t>
            </a:r>
            <a:r>
              <a:rPr lang="sv-FI" sz="1300" b="0" i="0" u="none" dirty="0"/>
              <a:t> 1 May 2011.</a:t>
            </a:r>
            <a:endParaRPr sz="1300" dirty="0"/>
          </a:p>
          <a:p>
            <a:pPr marL="457200" lvl="0" indent="-323850" algn="l" rtl="0">
              <a:lnSpc>
                <a:spcPct val="95000"/>
              </a:lnSpc>
              <a:spcBef>
                <a:spcPts val="0"/>
              </a:spcBef>
              <a:spcAft>
                <a:spcPts val="0"/>
              </a:spcAft>
              <a:buSzPts val="1500"/>
              <a:buAutoNum type="arabicPeriod"/>
            </a:pPr>
            <a:r>
              <a:rPr lang="sv-FI" sz="1500" b="0" i="0" u="none" dirty="0"/>
              <a:t>Hänvisa till en </a:t>
            </a:r>
            <a:r>
              <a:rPr lang="sv-FI" sz="1500" b="0" i="0" u="none" dirty="0" err="1"/>
              <a:t>tidsstämplad</a:t>
            </a:r>
            <a:r>
              <a:rPr lang="sv-FI" sz="1500" b="0" i="0" u="none" dirty="0"/>
              <a:t> databasförfrågan i den </a:t>
            </a:r>
            <a:r>
              <a:rPr lang="sv-FI" sz="1500" b="0" i="0" u="none" dirty="0" err="1"/>
              <a:t>versionerade</a:t>
            </a:r>
            <a:r>
              <a:rPr lang="sv-FI" sz="1500" b="0" i="0" u="none" dirty="0"/>
              <a:t> databasen.</a:t>
            </a:r>
            <a:endParaRPr sz="1500" dirty="0"/>
          </a:p>
          <a:p>
            <a:pPr marL="914400" lvl="0" indent="-311150" algn="l" rtl="0">
              <a:lnSpc>
                <a:spcPct val="95000"/>
              </a:lnSpc>
              <a:spcBef>
                <a:spcPts val="0"/>
              </a:spcBef>
              <a:spcAft>
                <a:spcPts val="0"/>
              </a:spcAft>
              <a:buClr>
                <a:schemeClr val="dk2"/>
              </a:buClr>
              <a:buSzPts val="1300"/>
              <a:buChar char="●"/>
            </a:pPr>
            <a:r>
              <a:rPr lang="sv-FI" sz="1300" b="0" i="0" u="none" dirty="0"/>
              <a:t>Fiktivt exempel: R. </a:t>
            </a:r>
            <a:r>
              <a:rPr lang="sv-FI" sz="1300" b="0" i="0" u="none" dirty="0" err="1"/>
              <a:t>Roe</a:t>
            </a:r>
            <a:r>
              <a:rPr lang="sv-FI" sz="1300" b="0" i="0" u="none" dirty="0"/>
              <a:t>. 2017. "The </a:t>
            </a:r>
            <a:r>
              <a:rPr lang="sv-FI" sz="1300" b="0" i="0" u="none" dirty="0" err="1"/>
              <a:t>Moo</a:t>
            </a:r>
            <a:r>
              <a:rPr lang="sv-FI" sz="1300" b="0" i="0" u="none" dirty="0"/>
              <a:t> Data Query" </a:t>
            </a:r>
            <a:r>
              <a:rPr lang="sv-FI" sz="1300" b="0" i="0" u="none" dirty="0" err="1"/>
              <a:t>created</a:t>
            </a:r>
            <a:r>
              <a:rPr lang="sv-FI" sz="1300" b="0" i="0" u="none" dirty="0"/>
              <a:t> at 2017-07-21 10:25:30 PID </a:t>
            </a:r>
            <a:r>
              <a:rPr lang="sv-FI" sz="1300" b="0" i="0" u="sng" dirty="0">
                <a:solidFill>
                  <a:schemeClr val="hlink"/>
                </a:solidFill>
                <a:hlinkClick r:id="rId6"/>
              </a:rPr>
              <a:t>https://doi.org/10.xxxx/notmoo.857988</a:t>
            </a:r>
            <a:r>
              <a:rPr lang="sv-FI" sz="1300" b="0" i="0" u="none" dirty="0"/>
              <a:t> </a:t>
            </a:r>
            <a:r>
              <a:rPr lang="sv-FI" sz="1300" b="0" i="0" u="none" dirty="0" err="1"/>
              <a:t>Subset</a:t>
            </a:r>
            <a:r>
              <a:rPr lang="sv-FI" sz="1300" b="0" i="0" u="none" dirty="0"/>
              <a:t> </a:t>
            </a:r>
            <a:r>
              <a:rPr lang="sv-FI" sz="1300" b="0" i="0" u="none" dirty="0" err="1"/>
              <a:t>of</a:t>
            </a:r>
            <a:r>
              <a:rPr lang="sv-FI" sz="1300" b="0" i="0" u="none" dirty="0"/>
              <a:t> </a:t>
            </a:r>
            <a:r>
              <a:rPr lang="sv-FI" sz="1300" b="0" i="0" u="none" dirty="0" err="1"/>
              <a:t>Moo</a:t>
            </a:r>
            <a:r>
              <a:rPr lang="sv-FI" sz="1300" b="0" i="0" u="none" dirty="0"/>
              <a:t> </a:t>
            </a:r>
            <a:r>
              <a:rPr lang="sv-FI" sz="1300" b="0" i="0" u="none" dirty="0" err="1"/>
              <a:t>Database</a:t>
            </a:r>
            <a:r>
              <a:rPr lang="sv-FI" sz="1300" b="0" i="0" u="none" dirty="0"/>
              <a:t> (</a:t>
            </a:r>
            <a:r>
              <a:rPr lang="sv-FI" sz="1300" b="0" i="0" u="none" dirty="0" err="1"/>
              <a:t>dataset</a:t>
            </a:r>
            <a:r>
              <a:rPr lang="sv-FI" sz="1300" b="0" i="0" u="none" dirty="0"/>
              <a:t>) PID </a:t>
            </a:r>
            <a:r>
              <a:rPr lang="sv-FI" sz="1300" b="0" i="0" u="sng" dirty="0">
                <a:solidFill>
                  <a:schemeClr val="hlink"/>
                </a:solidFill>
                <a:hlinkClick r:id="rId7"/>
              </a:rPr>
              <a:t>https://doi.org/10.xxxx/bigmoo.360873</a:t>
            </a:r>
            <a:r>
              <a:rPr lang="sv-FI" sz="1300" b="0" i="0" u="none" dirty="0"/>
              <a:t> </a:t>
            </a:r>
            <a:endParaRPr sz="1300" dirty="0"/>
          </a:p>
          <a:p>
            <a:pPr marL="914400" lvl="0" indent="0" algn="l" rtl="0">
              <a:lnSpc>
                <a:spcPct val="95000"/>
              </a:lnSpc>
              <a:spcBef>
                <a:spcPts val="1200"/>
              </a:spcBef>
              <a:spcAft>
                <a:spcPts val="1200"/>
              </a:spcAft>
              <a:buSzPts val="1800"/>
              <a:buNone/>
            </a:pPr>
            <a:endParaRPr sz="1300" dirty="0"/>
          </a:p>
        </p:txBody>
      </p:sp>
      <p:sp>
        <p:nvSpPr>
          <p:cNvPr id="306" name="Google Shape;306;p33"/>
          <p:cNvSpPr txBox="1"/>
          <p:nvPr/>
        </p:nvSpPr>
        <p:spPr>
          <a:xfrm>
            <a:off x="622650" y="4716800"/>
            <a:ext cx="76920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sv-FI" sz="900" b="0" i="0" u="none" strike="noStrike" cap="none" dirty="0">
                <a:solidFill>
                  <a:schemeClr val="dk2"/>
                </a:solidFill>
                <a:latin typeface="Arial"/>
                <a:ea typeface="Arial"/>
                <a:cs typeface="Arial"/>
                <a:sym typeface="Arial"/>
                <a:hlinkClick r:id="rId8"/>
              </a:rPr>
              <a:t>Baseras på </a:t>
            </a:r>
            <a:r>
              <a:rPr lang="sv-FI" sz="900" b="0" i="0" u="none" strike="noStrike" cap="none" dirty="0" err="1">
                <a:solidFill>
                  <a:schemeClr val="dk2"/>
                </a:solidFill>
                <a:latin typeface="Arial"/>
                <a:ea typeface="Arial"/>
                <a:cs typeface="Arial"/>
                <a:sym typeface="Arial"/>
                <a:hlinkClick r:id="rId8"/>
              </a:rPr>
              <a:t>DataCites</a:t>
            </a:r>
            <a:r>
              <a:rPr lang="sv-FI" sz="900" b="0" i="0" u="none" strike="noStrike" cap="none" dirty="0">
                <a:solidFill>
                  <a:schemeClr val="dk2"/>
                </a:solidFill>
                <a:latin typeface="Arial"/>
                <a:ea typeface="Arial"/>
                <a:cs typeface="Arial"/>
                <a:sym typeface="Arial"/>
                <a:hlinkClick r:id="rId8"/>
              </a:rPr>
              <a:t> anvisningar</a:t>
            </a:r>
            <a:endParaRPr sz="900" b="0" i="0" u="none" strike="noStrike" cap="none" dirty="0">
              <a:solidFill>
                <a:schemeClr val="dk2"/>
              </a:solidFill>
              <a:latin typeface="Arial"/>
              <a:ea typeface="Arial"/>
              <a:cs typeface="Arial"/>
              <a:sym typeface="Arial"/>
            </a:endParaRPr>
          </a:p>
        </p:txBody>
      </p:sp>
      <p:grpSp>
        <p:nvGrpSpPr>
          <p:cNvPr id="2" name="Ryhmä 1">
            <a:extLst>
              <a:ext uri="{FF2B5EF4-FFF2-40B4-BE49-F238E27FC236}">
                <a16:creationId xmlns:a16="http://schemas.microsoft.com/office/drawing/2014/main" id="{74112CBB-ACC2-A39E-3CD2-1360864D0FC7}"/>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07" name="Google Shape;307;p33"/>
            <p:cNvPicPr preferRelativeResize="0"/>
            <p:nvPr/>
          </p:nvPicPr>
          <p:blipFill rotWithShape="1">
            <a:blip r:embed="rId9">
              <a:alphaModFix/>
            </a:blip>
            <a:srcRect/>
            <a:stretch/>
          </p:blipFill>
          <p:spPr>
            <a:xfrm>
              <a:off x="7828640" y="400763"/>
              <a:ext cx="705585" cy="661225"/>
            </a:xfrm>
            <a:prstGeom prst="rect">
              <a:avLst/>
            </a:prstGeom>
            <a:noFill/>
            <a:ln>
              <a:noFill/>
            </a:ln>
          </p:spPr>
        </p:pic>
        <p:pic>
          <p:nvPicPr>
            <p:cNvPr id="308" name="Google Shape;308;p33"/>
            <p:cNvPicPr preferRelativeResize="0"/>
            <p:nvPr/>
          </p:nvPicPr>
          <p:blipFill rotWithShape="1">
            <a:blip r:embed="rId10">
              <a:alphaModFix/>
            </a:blip>
            <a:srcRect/>
            <a:stretch/>
          </p:blipFill>
          <p:spPr>
            <a:xfrm>
              <a:off x="8014626" y="622949"/>
              <a:ext cx="333625" cy="312625"/>
            </a:xfrm>
            <a:prstGeom prst="rect">
              <a:avLst/>
            </a:prstGeom>
            <a:noFill/>
            <a:ln>
              <a:noFill/>
            </a:ln>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4"/>
          <p:cNvSpPr txBox="1">
            <a:spLocks noGrp="1"/>
          </p:cNvSpPr>
          <p:nvPr>
            <p:ph type="title"/>
          </p:nvPr>
        </p:nvSpPr>
        <p:spPr>
          <a:xfrm>
            <a:off x="311700" y="445025"/>
            <a:ext cx="7310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sv-FI" b="0" i="0" u="none">
                <a:solidFill>
                  <a:srgbClr val="008568"/>
                </a:solidFill>
              </a:rPr>
              <a:t>Material med begränsad användning</a:t>
            </a:r>
            <a:endParaRPr>
              <a:solidFill>
                <a:srgbClr val="008568"/>
              </a:solidFill>
            </a:endParaRPr>
          </a:p>
          <a:p>
            <a:pPr marL="0" lvl="0" indent="0" algn="l" rtl="0">
              <a:lnSpc>
                <a:spcPct val="100000"/>
              </a:lnSpc>
              <a:spcBef>
                <a:spcPts val="0"/>
              </a:spcBef>
              <a:spcAft>
                <a:spcPts val="0"/>
              </a:spcAft>
              <a:buSzPct val="111111"/>
              <a:buNone/>
            </a:pPr>
            <a:endParaRPr/>
          </a:p>
        </p:txBody>
      </p:sp>
      <p:grpSp>
        <p:nvGrpSpPr>
          <p:cNvPr id="2" name="Ryhmä 1">
            <a:extLst>
              <a:ext uri="{FF2B5EF4-FFF2-40B4-BE49-F238E27FC236}">
                <a16:creationId xmlns:a16="http://schemas.microsoft.com/office/drawing/2014/main" id="{EABC2DA6-066F-7FA4-D801-560E4B29975C}"/>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14" name="Google Shape;314;p34">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315" name="Google Shape;315;p34"/>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
        <p:nvSpPr>
          <p:cNvPr id="316" name="Google Shape;316;p34"/>
          <p:cNvSpPr txBox="1"/>
          <p:nvPr/>
        </p:nvSpPr>
        <p:spPr>
          <a:xfrm>
            <a:off x="401275" y="1017725"/>
            <a:ext cx="8742600" cy="402671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sv-FI" sz="1500" b="0" i="0" u="none" strike="noStrike" cap="none" dirty="0">
                <a:solidFill>
                  <a:schemeClr val="dk2"/>
                </a:solidFill>
                <a:latin typeface="Arial"/>
                <a:ea typeface="Arial"/>
                <a:cs typeface="Arial"/>
                <a:sym typeface="Arial"/>
              </a:rPr>
              <a:t>Användningen och lagringen av material kan vara förknippat med etiska, juridiska eller avtalsmässiga begränsningar.</a:t>
            </a:r>
            <a:endParaRPr sz="15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sv-FI" sz="1500" b="0" i="0" u="none" strike="noStrike" cap="none" dirty="0">
                <a:solidFill>
                  <a:schemeClr val="dk2"/>
                </a:solidFill>
                <a:latin typeface="Arial"/>
                <a:ea typeface="Arial"/>
                <a:cs typeface="Arial"/>
                <a:sym typeface="Arial"/>
              </a:rPr>
              <a:t>Avtalsmässiga åtgärder som krävs för användningen samt åtgärder med anknytning till processerna och dataskyddet beror på de materialspecifika begränsningarna.</a:t>
            </a:r>
            <a:endParaRPr sz="15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sv-FI" sz="1500" b="0" i="0" u="none" strike="noStrike" cap="none" dirty="0">
                <a:solidFill>
                  <a:schemeClr val="dk2"/>
                </a:solidFill>
                <a:latin typeface="Arial"/>
                <a:ea typeface="Arial"/>
                <a:cs typeface="Arial"/>
                <a:sym typeface="Arial"/>
              </a:rPr>
              <a:t>Särskild noggrannhet krävs av material som innehåller personuppgifter eller material som ägs av andra aktörer som är förknippade med avtal och villkor.</a:t>
            </a:r>
            <a:endParaRPr sz="15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sv-FI" sz="1500" b="0" i="0" u="none" strike="noStrike" cap="none" dirty="0">
                <a:solidFill>
                  <a:schemeClr val="dk2"/>
                </a:solidFill>
                <a:latin typeface="Arial"/>
                <a:ea typeface="Arial"/>
                <a:cs typeface="Arial"/>
                <a:sym typeface="Arial"/>
              </a:rPr>
              <a:t>Kontakta datastödet inom din organisation om du är osäker på frågor med anknytning till användarrättigheter.  Även din organisations datapolicy kan innehålla anvisningar, </a:t>
            </a:r>
            <a:r>
              <a:rPr lang="sv-FI" sz="1500" dirty="0">
                <a:solidFill>
                  <a:schemeClr val="dk2"/>
                </a:solidFill>
              </a:rPr>
              <a:t>som kan hjälpa dig att </a:t>
            </a:r>
            <a:r>
              <a:rPr lang="sv-FI" sz="1500" b="0" i="0" u="none" strike="noStrike" cap="none" dirty="0">
                <a:solidFill>
                  <a:schemeClr val="dk2"/>
                </a:solidFill>
                <a:latin typeface="Arial"/>
                <a:ea typeface="Arial"/>
                <a:cs typeface="Arial"/>
                <a:sym typeface="Arial"/>
              </a:rPr>
              <a:t>utföra ditt arbete med lugn i sinnet.</a:t>
            </a:r>
            <a:endParaRPr sz="15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sv-FI" sz="1500" b="0" i="0" u="none" strike="noStrike" cap="none" dirty="0">
                <a:solidFill>
                  <a:schemeClr val="dk2"/>
                </a:solidFill>
                <a:latin typeface="Arial"/>
                <a:ea typeface="Arial"/>
                <a:cs typeface="Arial"/>
                <a:sym typeface="Arial"/>
              </a:rPr>
              <a:t>För att kunna hänvisa till ett användarbegränsat material, måste det finnas tillräckligt med beskrivande metadata om det, en identifierare och en </a:t>
            </a:r>
            <a:r>
              <a:rPr lang="sv-FI" sz="1500" b="0" i="0" u="none" strike="noStrike" cap="none" dirty="0" err="1">
                <a:solidFill>
                  <a:schemeClr val="dk2"/>
                </a:solidFill>
                <a:latin typeface="Arial"/>
                <a:ea typeface="Arial"/>
                <a:cs typeface="Arial"/>
                <a:sym typeface="Arial"/>
              </a:rPr>
              <a:t>målsida</a:t>
            </a:r>
            <a:r>
              <a:rPr lang="sv-FI" sz="1500" b="0" i="0" u="none" strike="noStrike" cap="none" dirty="0">
                <a:solidFill>
                  <a:schemeClr val="dk2"/>
                </a:solidFill>
                <a:latin typeface="Arial"/>
                <a:ea typeface="Arial"/>
                <a:cs typeface="Arial"/>
                <a:sym typeface="Arial"/>
              </a:rPr>
              <a:t>. I metadata anges vad begränsningarna baseras på och hur man får åtkomst till materialet.</a:t>
            </a:r>
            <a:endParaRPr sz="1500" b="0" i="0" u="none" strike="noStrike" cap="none" dirty="0">
              <a:solidFill>
                <a:schemeClr val="dk2"/>
              </a:solidFill>
              <a:latin typeface="Arial"/>
              <a:ea typeface="Arial"/>
              <a:cs typeface="Arial"/>
              <a:sym typeface="Arial"/>
            </a:endParaRPr>
          </a:p>
          <a:p>
            <a:pPr marL="914400" marR="0" lvl="1" indent="-317500" algn="l" rtl="0">
              <a:lnSpc>
                <a:spcPct val="100000"/>
              </a:lnSpc>
              <a:spcBef>
                <a:spcPts val="1000"/>
              </a:spcBef>
              <a:spcAft>
                <a:spcPts val="0"/>
              </a:spcAft>
              <a:buClr>
                <a:schemeClr val="dk2"/>
              </a:buClr>
              <a:buSzPts val="1400"/>
              <a:buFont typeface="Arial"/>
              <a:buChar char="○"/>
            </a:pPr>
            <a:r>
              <a:rPr lang="sv-FI" sz="1300" b="0" i="0" u="none" strike="noStrike" cap="none" dirty="0">
                <a:solidFill>
                  <a:schemeClr val="dk2"/>
                </a:solidFill>
                <a:latin typeface="Arial"/>
                <a:ea typeface="Arial"/>
                <a:cs typeface="Arial"/>
                <a:sym typeface="Arial"/>
              </a:rPr>
              <a:t>Till exempel CLARIN ACA-licensen, i vilken materialets användning är begränsat till forskningsbruk (innehåller personuppgifter), till exempel</a:t>
            </a:r>
            <a:r>
              <a:rPr lang="sv-FI" sz="1300" dirty="0">
                <a:solidFill>
                  <a:schemeClr val="dk2"/>
                </a:solidFill>
              </a:rPr>
              <a:t> </a:t>
            </a:r>
            <a:r>
              <a:rPr lang="sv-FI" sz="1300" b="0" i="0" u="none" strike="noStrike" cap="none" dirty="0">
                <a:solidFill>
                  <a:schemeClr val="dk2"/>
                </a:solidFill>
                <a:latin typeface="Arial"/>
                <a:ea typeface="Arial"/>
                <a:cs typeface="Arial"/>
                <a:sym typeface="Arial"/>
                <a:hlinkClick r:id="rId5"/>
              </a:rPr>
              <a:t>Språkbanken</a:t>
            </a:r>
            <a:r>
              <a:rPr lang="sv-FI" sz="1300" b="0" i="0" u="none" strike="noStrike" cap="none" dirty="0">
                <a:solidFill>
                  <a:schemeClr val="dk2"/>
                </a:solidFill>
                <a:latin typeface="Arial"/>
                <a:ea typeface="Arial"/>
                <a:cs typeface="Arial"/>
                <a:sym typeface="Arial"/>
              </a:rPr>
              <a:t> </a:t>
            </a:r>
            <a:endParaRPr sz="1300" b="0" i="0" u="none" strike="noStrike" cap="none" dirty="0">
              <a:solidFill>
                <a:schemeClr val="dk2"/>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Lång</a:t>
            </a:r>
            <a:r>
              <a:rPr lang="sv-FI">
                <a:solidFill>
                  <a:srgbClr val="008568"/>
                </a:solidFill>
              </a:rPr>
              <a:t>siktigt bevarande</a:t>
            </a:r>
            <a:r>
              <a:rPr lang="sv-FI" b="0" i="0" u="none">
                <a:solidFill>
                  <a:srgbClr val="008568"/>
                </a:solidFill>
              </a:rPr>
              <a:t> av data i Finland</a:t>
            </a:r>
            <a:endParaRPr>
              <a:solidFill>
                <a:srgbClr val="008568"/>
              </a:solidFill>
            </a:endParaRPr>
          </a:p>
        </p:txBody>
      </p:sp>
      <p:sp>
        <p:nvSpPr>
          <p:cNvPr id="322" name="Google Shape;322;p35"/>
          <p:cNvSpPr txBox="1">
            <a:spLocks noGrp="1"/>
          </p:cNvSpPr>
          <p:nvPr>
            <p:ph type="body" idx="1"/>
          </p:nvPr>
        </p:nvSpPr>
        <p:spPr>
          <a:xfrm>
            <a:off x="311700" y="1061975"/>
            <a:ext cx="8634600" cy="3863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sz="1600" b="1" i="0" u="none" dirty="0">
                <a:solidFill>
                  <a:srgbClr val="595959"/>
                </a:solidFill>
              </a:rPr>
              <a:t>Lång</a:t>
            </a:r>
            <a:r>
              <a:rPr lang="sv-FI" sz="1600" b="1" dirty="0">
                <a:solidFill>
                  <a:srgbClr val="595959"/>
                </a:solidFill>
              </a:rPr>
              <a:t>siktigt bevarande</a:t>
            </a:r>
            <a:r>
              <a:rPr lang="sv-FI" sz="1600" b="1" i="0" u="none" dirty="0">
                <a:solidFill>
                  <a:srgbClr val="595959"/>
                </a:solidFill>
              </a:rPr>
              <a:t> av forskningsdata </a:t>
            </a:r>
            <a:r>
              <a:rPr lang="sv-FI" sz="1600" b="0" i="1" u="none" dirty="0">
                <a:solidFill>
                  <a:srgbClr val="595959"/>
                </a:solidFill>
              </a:rPr>
              <a:t>(digital </a:t>
            </a:r>
            <a:r>
              <a:rPr lang="sv-FI" sz="1600" b="0" i="1" u="none" dirty="0" err="1">
                <a:solidFill>
                  <a:srgbClr val="595959"/>
                </a:solidFill>
              </a:rPr>
              <a:t>preservation</a:t>
            </a:r>
            <a:r>
              <a:rPr lang="sv-FI" sz="1600" b="0" i="1" u="none" dirty="0">
                <a:solidFill>
                  <a:srgbClr val="595959"/>
                </a:solidFill>
              </a:rPr>
              <a:t>) </a:t>
            </a:r>
            <a:r>
              <a:rPr lang="sv-FI" sz="1600" b="0" i="0" u="none" dirty="0">
                <a:solidFill>
                  <a:srgbClr val="595959"/>
                </a:solidFill>
              </a:rPr>
              <a:t>innebär att</a:t>
            </a:r>
            <a:r>
              <a:rPr lang="sv-FI" sz="1600" b="0" i="0" u="none" dirty="0">
                <a:solidFill>
                  <a:srgbClr val="595959"/>
                </a:solidFill>
                <a:highlight>
                  <a:srgbClr val="FDFDFD"/>
                </a:highlight>
              </a:rPr>
              <a:t> materialets begriplighet bevaras i princip permanent. </a:t>
            </a:r>
            <a:r>
              <a:rPr lang="sv-FI" sz="1600" b="0" i="0" u="none" dirty="0">
                <a:highlight>
                  <a:srgbClr val="FDFDFD"/>
                </a:highlight>
              </a:rPr>
              <a:t>Byte av generationer av apparatur, program och forskare och förändringen av forskningsparadigm beaktas genom att vid behov redigera data.</a:t>
            </a:r>
            <a:endParaRPr sz="1600" dirty="0">
              <a:solidFill>
                <a:srgbClr val="595959"/>
              </a:solidFill>
              <a:highlight>
                <a:srgbClr val="FDFDFD"/>
              </a:highlight>
            </a:endParaRPr>
          </a:p>
          <a:p>
            <a:pPr marL="0" lvl="0" indent="0" algn="l" rtl="0">
              <a:lnSpc>
                <a:spcPct val="115000"/>
              </a:lnSpc>
              <a:spcBef>
                <a:spcPts val="1200"/>
              </a:spcBef>
              <a:spcAft>
                <a:spcPts val="0"/>
              </a:spcAft>
              <a:buSzPts val="1800"/>
              <a:buNone/>
            </a:pPr>
            <a:r>
              <a:rPr lang="sv-FI" sz="1600" b="0" i="0" u="none" dirty="0"/>
              <a:t>Data som bedömts vara värdefulla måste </a:t>
            </a:r>
            <a:r>
              <a:rPr lang="sv-FI" sz="1600" dirty="0"/>
              <a:t>bevaras</a:t>
            </a:r>
            <a:r>
              <a:rPr lang="sv-FI" sz="1600" b="0" i="0" u="none" dirty="0"/>
              <a:t> så länge som möjligt. Bestämningen av värdet på data har många dimensioner, som behandlades i föregående kapitel. </a:t>
            </a:r>
            <a:endParaRPr sz="1600" dirty="0"/>
          </a:p>
          <a:p>
            <a:pPr marL="457200" lvl="0" indent="-298450" algn="l" rtl="0">
              <a:lnSpc>
                <a:spcPct val="115000"/>
              </a:lnSpc>
              <a:spcBef>
                <a:spcPts val="1200"/>
              </a:spcBef>
              <a:spcAft>
                <a:spcPts val="0"/>
              </a:spcAft>
              <a:buSzPts val="1100"/>
              <a:buChar char="●"/>
            </a:pPr>
            <a:r>
              <a:rPr lang="sv-FI" sz="1100" b="0" i="0" u="none" dirty="0"/>
              <a:t>Data</a:t>
            </a:r>
            <a:r>
              <a:rPr lang="sv-FI" sz="1100" dirty="0"/>
              <a:t>s v</a:t>
            </a:r>
            <a:r>
              <a:rPr lang="sv-FI" sz="1100" b="0" i="0" u="none" dirty="0"/>
              <a:t>ärde, frågor med anknytning till juridik och ägarskap ska beaktas redan i planeringen av forskningen, så att processen för överföringen till lång</a:t>
            </a:r>
            <a:r>
              <a:rPr lang="sv-FI" sz="1100" dirty="0"/>
              <a:t>siktigt bevarande </a:t>
            </a:r>
            <a:r>
              <a:rPr lang="sv-FI" sz="1100" b="0" i="0" u="none" dirty="0"/>
              <a:t>blir så smärtfri som möjligt.</a:t>
            </a:r>
            <a:endParaRPr sz="1100" dirty="0"/>
          </a:p>
          <a:p>
            <a:pPr marL="0" lvl="0" indent="0" algn="l" rtl="0">
              <a:lnSpc>
                <a:spcPct val="115000"/>
              </a:lnSpc>
              <a:spcBef>
                <a:spcPts val="1200"/>
              </a:spcBef>
              <a:spcAft>
                <a:spcPts val="1200"/>
              </a:spcAft>
              <a:buSzPts val="1800"/>
              <a:buNone/>
            </a:pPr>
            <a:r>
              <a:rPr lang="sv-FI" sz="1600" b="0" i="0" u="none" dirty="0"/>
              <a:t>I Finland erbjuds digital lång</a:t>
            </a:r>
            <a:r>
              <a:rPr lang="sv-FI" sz="1600" dirty="0"/>
              <a:t>siktigt bevarande </a:t>
            </a:r>
            <a:r>
              <a:rPr lang="sv-FI" sz="1600" b="0" i="0" u="none" dirty="0"/>
              <a:t> för organisationer till exempel av CSC:s PAS-tjänst. </a:t>
            </a:r>
            <a:r>
              <a:rPr lang="sv-FI" sz="1600" b="0" i="0" u="sng" dirty="0" err="1">
                <a:solidFill>
                  <a:srgbClr val="0097A7"/>
                </a:solidFill>
                <a:hlinkClick r:id="rId3">
                  <a:extLst>
                    <a:ext uri="{A12FA001-AC4F-418D-AE19-62706E023703}">
                      <ahyp:hlinkClr xmlns:ahyp="http://schemas.microsoft.com/office/drawing/2018/hyperlinkcolor" val="tx"/>
                    </a:ext>
                  </a:extLst>
                </a:hlinkClick>
              </a:rPr>
              <a:t>Fairdata</a:t>
            </a:r>
            <a:r>
              <a:rPr lang="sv-FI" sz="1600" b="0" i="0" u="sng" dirty="0">
                <a:solidFill>
                  <a:srgbClr val="0097A7"/>
                </a:solidFill>
                <a:hlinkClick r:id="rId3">
                  <a:extLst>
                    <a:ext uri="{A12FA001-AC4F-418D-AE19-62706E023703}">
                      <ahyp:hlinkClr xmlns:ahyp="http://schemas.microsoft.com/office/drawing/2018/hyperlinkcolor" val="tx"/>
                    </a:ext>
                  </a:extLst>
                </a:hlinkClick>
              </a:rPr>
              <a:t> PAS-tjänsten</a:t>
            </a:r>
            <a:r>
              <a:rPr lang="sv-FI" sz="1600" b="0" i="0" u="none" dirty="0"/>
              <a:t> har utvecklats för lång</a:t>
            </a:r>
            <a:r>
              <a:rPr lang="sv-FI" sz="1600" dirty="0"/>
              <a:t>siktigt bevarande</a:t>
            </a:r>
            <a:r>
              <a:rPr lang="sv-FI" sz="1600" b="0" i="0" u="none" dirty="0"/>
              <a:t> av forskningsdata. </a:t>
            </a:r>
            <a:r>
              <a:rPr lang="sv-FI" sz="1600" b="0" i="0" u="none" dirty="0">
                <a:highlight>
                  <a:srgbClr val="FDFDFD"/>
                </a:highlight>
              </a:rPr>
              <a:t>Överföringen av materialet till tjänsten förutsätter alltid ett avtal mellan organisationen och undervisnings- och kulturministeriet, det vill säga att vägen till att utnyttja tjänsten för forskarens del alltid börjar med förhandlingar med den egna organisationen.</a:t>
            </a:r>
            <a:endParaRPr sz="1600" dirty="0"/>
          </a:p>
        </p:txBody>
      </p:sp>
      <p:grpSp>
        <p:nvGrpSpPr>
          <p:cNvPr id="2" name="Ryhmä 1">
            <a:extLst>
              <a:ext uri="{FF2B5EF4-FFF2-40B4-BE49-F238E27FC236}">
                <a16:creationId xmlns:a16="http://schemas.microsoft.com/office/drawing/2014/main" id="{6CBB2328-8DA8-31AC-D2F2-72A9699C53C3}"/>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23" name="Google Shape;323;p35"/>
            <p:cNvPicPr preferRelativeResize="0"/>
            <p:nvPr/>
          </p:nvPicPr>
          <p:blipFill rotWithShape="1">
            <a:blip r:embed="rId4">
              <a:alphaModFix/>
            </a:blip>
            <a:srcRect/>
            <a:stretch/>
          </p:blipFill>
          <p:spPr>
            <a:xfrm>
              <a:off x="7828640" y="400763"/>
              <a:ext cx="705585" cy="661225"/>
            </a:xfrm>
            <a:prstGeom prst="rect">
              <a:avLst/>
            </a:prstGeom>
            <a:noFill/>
            <a:ln>
              <a:noFill/>
            </a:ln>
          </p:spPr>
        </p:pic>
        <p:pic>
          <p:nvPicPr>
            <p:cNvPr id="324" name="Google Shape;324;p35"/>
            <p:cNvPicPr preferRelativeResize="0"/>
            <p:nvPr/>
          </p:nvPicPr>
          <p:blipFill rotWithShape="1">
            <a:blip r:embed="rId5">
              <a:alphaModFix/>
            </a:blip>
            <a:srcRect/>
            <a:stretch/>
          </p:blipFill>
          <p:spPr>
            <a:xfrm>
              <a:off x="8014626" y="622949"/>
              <a:ext cx="333625" cy="312625"/>
            </a:xfrm>
            <a:prstGeom prst="rect">
              <a:avLst/>
            </a:prstGeom>
            <a:noFill/>
            <a:ln>
              <a:noFill/>
            </a:ln>
          </p:spPr>
        </p:pic>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6"/>
          <p:cNvSpPr txBox="1">
            <a:spLocks noGrp="1"/>
          </p:cNvSpPr>
          <p:nvPr>
            <p:ph type="title"/>
          </p:nvPr>
        </p:nvSpPr>
        <p:spPr>
          <a:xfrm>
            <a:off x="229051" y="158675"/>
            <a:ext cx="81192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dirty="0">
                <a:solidFill>
                  <a:srgbClr val="008568"/>
                </a:solidFill>
              </a:rPr>
              <a:t>CHECKLISTA: Har du koll på dina datafrågor?</a:t>
            </a:r>
            <a:endParaRPr dirty="0">
              <a:solidFill>
                <a:srgbClr val="008568"/>
              </a:solidFill>
            </a:endParaRPr>
          </a:p>
        </p:txBody>
      </p:sp>
      <p:sp>
        <p:nvSpPr>
          <p:cNvPr id="330" name="Google Shape;330;p36"/>
          <p:cNvSpPr txBox="1">
            <a:spLocks noGrp="1"/>
          </p:cNvSpPr>
          <p:nvPr>
            <p:ph type="body" idx="1"/>
          </p:nvPr>
        </p:nvSpPr>
        <p:spPr>
          <a:xfrm>
            <a:off x="229051" y="731375"/>
            <a:ext cx="8520600" cy="36603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0"/>
              </a:spcBef>
              <a:spcAft>
                <a:spcPts val="0"/>
              </a:spcAft>
              <a:buSzPts val="1500"/>
              <a:buAutoNum type="arabicPeriod"/>
            </a:pPr>
            <a:r>
              <a:rPr lang="sv-FI" sz="1500" b="0" i="0" u="none" dirty="0"/>
              <a:t>Planera noggrant: Vilka är de värdefulla resultaten som lämpar sig för lagring </a:t>
            </a:r>
            <a:br>
              <a:rPr lang="sv-FI" sz="1500" b="0" i="0" u="none" dirty="0"/>
            </a:br>
            <a:r>
              <a:rPr lang="sv-FI" sz="1500" b="0" i="0" u="none" dirty="0"/>
              <a:t>som är viktiga med tanke på reproducerbarhet och ansvarsfullhet? </a:t>
            </a:r>
            <a:endParaRPr sz="1500" dirty="0"/>
          </a:p>
          <a:p>
            <a:pPr marL="457200" lvl="0" indent="-323850" algn="l" rtl="0">
              <a:lnSpc>
                <a:spcPct val="115000"/>
              </a:lnSpc>
              <a:spcBef>
                <a:spcPts val="0"/>
              </a:spcBef>
              <a:spcAft>
                <a:spcPts val="0"/>
              </a:spcAft>
              <a:buSzPts val="1500"/>
              <a:buAutoNum type="arabicPeriod"/>
            </a:pPr>
            <a:r>
              <a:rPr lang="sv-FI" sz="1500" b="0" i="0" u="none" dirty="0"/>
              <a:t>Är frågorna gällande avtal, underhåll och användarrättigheter under kontroll också med tanke på framtiden?</a:t>
            </a:r>
            <a:endParaRPr sz="1500" dirty="0"/>
          </a:p>
          <a:p>
            <a:pPr marL="457200" lvl="0" indent="-323850" algn="l" rtl="0">
              <a:lnSpc>
                <a:spcPct val="115000"/>
              </a:lnSpc>
              <a:spcBef>
                <a:spcPts val="0"/>
              </a:spcBef>
              <a:spcAft>
                <a:spcPts val="0"/>
              </a:spcAft>
              <a:buSzPts val="1500"/>
              <a:buAutoNum type="arabicPeriod"/>
            </a:pPr>
            <a:r>
              <a:rPr lang="sv-FI" sz="1500" b="0" i="0" u="none" dirty="0"/>
              <a:t>Hur länge lönar det sig att lagra olika resultat och när ska materialet eventuellt förstöras, till exempel onödiga versioner? Kraven från finansiären och organisationer i bakgrunden påverkar.</a:t>
            </a:r>
            <a:endParaRPr sz="1500" dirty="0"/>
          </a:p>
          <a:p>
            <a:pPr marL="457200" lvl="0" indent="-323850" algn="l" rtl="0">
              <a:lnSpc>
                <a:spcPct val="115000"/>
              </a:lnSpc>
              <a:spcBef>
                <a:spcPts val="0"/>
              </a:spcBef>
              <a:spcAft>
                <a:spcPts val="0"/>
              </a:spcAft>
              <a:buSzPts val="1500"/>
              <a:buAutoNum type="arabicPeriod"/>
            </a:pPr>
            <a:r>
              <a:rPr lang="sv-FI" sz="1500" b="0" i="0" u="none" dirty="0"/>
              <a:t>Är de publicerings- och lagringstjänster som du har valt tillförlitliga, lämpliga för ditt material, stöder de FAIR-principerna och är de specifika för olika vetenskapliga områden?</a:t>
            </a:r>
            <a:endParaRPr sz="1500" dirty="0"/>
          </a:p>
          <a:p>
            <a:pPr marL="457200" lvl="0" indent="-323850" algn="l" rtl="0">
              <a:lnSpc>
                <a:spcPct val="115000"/>
              </a:lnSpc>
              <a:spcBef>
                <a:spcPts val="0"/>
              </a:spcBef>
              <a:spcAft>
                <a:spcPts val="0"/>
              </a:spcAft>
              <a:buSzPts val="1500"/>
              <a:buAutoNum type="arabicPeriod"/>
            </a:pPr>
            <a:r>
              <a:rPr lang="sv-FI" sz="1500" b="0" i="0" u="none" dirty="0"/>
              <a:t>Har du tänkt på framtida användare när du sammanställer och dokumenterar ditt material?</a:t>
            </a:r>
            <a:endParaRPr sz="1500" dirty="0"/>
          </a:p>
          <a:p>
            <a:pPr marL="457200" lvl="0" indent="-323850" algn="l" rtl="0">
              <a:lnSpc>
                <a:spcPct val="115000"/>
              </a:lnSpc>
              <a:spcBef>
                <a:spcPts val="0"/>
              </a:spcBef>
              <a:spcAft>
                <a:spcPts val="0"/>
              </a:spcAft>
              <a:buSzPts val="1500"/>
              <a:buAutoNum type="arabicPeriod"/>
            </a:pPr>
            <a:r>
              <a:rPr lang="sv-FI" sz="1500" b="0" i="0" u="none" dirty="0"/>
              <a:t>Har du tagit hänsyn till att dina data eventuellt ska </a:t>
            </a:r>
            <a:r>
              <a:rPr lang="sv-FI" sz="1500" b="0" i="0" u="none" dirty="0" err="1"/>
              <a:t>långtidslagras</a:t>
            </a:r>
            <a:r>
              <a:rPr lang="sv-FI" sz="1500" b="0" i="0" u="none" dirty="0"/>
              <a:t> för att möjliggöra användning på nytt i enlighet med deras </a:t>
            </a:r>
            <a:r>
              <a:rPr lang="sv-FI" sz="1500" b="0" i="0" u="none" dirty="0" err="1"/>
              <a:t>kulturarvsvärde</a:t>
            </a:r>
            <a:r>
              <a:rPr lang="sv-FI" sz="1500" b="0" i="0" u="none" dirty="0"/>
              <a:t> eller finansiärernas krav? </a:t>
            </a:r>
            <a:endParaRPr sz="1500" dirty="0"/>
          </a:p>
          <a:p>
            <a:pPr marL="457200" lvl="0" indent="-323850" algn="l" rtl="0">
              <a:lnSpc>
                <a:spcPct val="115000"/>
              </a:lnSpc>
              <a:spcBef>
                <a:spcPts val="0"/>
              </a:spcBef>
              <a:spcAft>
                <a:spcPts val="0"/>
              </a:spcAft>
              <a:buSzPts val="1500"/>
              <a:buAutoNum type="arabicPeriod"/>
            </a:pPr>
            <a:r>
              <a:rPr lang="sv-FI" sz="1500" b="0" i="0" u="none" dirty="0"/>
              <a:t>Har du berättat för din organisation om data som är värda att </a:t>
            </a:r>
            <a:r>
              <a:rPr lang="sv-FI" sz="1500" dirty="0"/>
              <a:t>bevaras långsiktigt</a:t>
            </a:r>
            <a:r>
              <a:rPr lang="sv-FI" sz="1500" b="0" i="0" u="none" dirty="0"/>
              <a:t>?</a:t>
            </a:r>
            <a:endParaRPr sz="1500" dirty="0"/>
          </a:p>
          <a:p>
            <a:pPr marL="457200" lvl="0" indent="-323850" algn="l" rtl="0">
              <a:lnSpc>
                <a:spcPct val="115000"/>
              </a:lnSpc>
              <a:spcBef>
                <a:spcPts val="0"/>
              </a:spcBef>
              <a:spcAft>
                <a:spcPts val="0"/>
              </a:spcAft>
              <a:buSzPts val="1500"/>
              <a:buAutoNum type="arabicPeriod"/>
            </a:pPr>
            <a:r>
              <a:rPr lang="sv-FI" sz="1500" b="0" i="0" u="none" dirty="0"/>
              <a:t>Har du informerat forskningsdeltagarna hur materialet delas, lagras och publiceras?</a:t>
            </a:r>
            <a:endParaRPr sz="1500" dirty="0"/>
          </a:p>
          <a:p>
            <a:pPr marL="457200" lvl="0" indent="-323850" algn="l" rtl="0">
              <a:lnSpc>
                <a:spcPct val="95000"/>
              </a:lnSpc>
              <a:spcBef>
                <a:spcPts val="0"/>
              </a:spcBef>
              <a:spcAft>
                <a:spcPts val="0"/>
              </a:spcAft>
              <a:buSzPts val="1500"/>
              <a:buAutoNum type="arabicPeriod"/>
            </a:pPr>
            <a:r>
              <a:rPr lang="sv-FI" sz="1500" b="0" i="0" u="none" dirty="0"/>
              <a:t>Har du kommit ihåg att hänvisa till data i publikationer som du har använt dem </a:t>
            </a:r>
            <a:r>
              <a:rPr lang="sv-FI" sz="1500" dirty="0"/>
              <a:t>för?</a:t>
            </a:r>
            <a:endParaRPr sz="1500" dirty="0"/>
          </a:p>
        </p:txBody>
      </p:sp>
      <p:grpSp>
        <p:nvGrpSpPr>
          <p:cNvPr id="2" name="Ryhmä 1">
            <a:extLst>
              <a:ext uri="{FF2B5EF4-FFF2-40B4-BE49-F238E27FC236}">
                <a16:creationId xmlns:a16="http://schemas.microsoft.com/office/drawing/2014/main" id="{F513D42D-11B3-30A6-7381-EDA5A9CAF3CC}"/>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31" name="Google Shape;331;p36"/>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332" name="Google Shape;332;p36"/>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7"/>
          <p:cNvSpPr txBox="1">
            <a:spLocks noGrp="1"/>
          </p:cNvSpPr>
          <p:nvPr>
            <p:ph type="title"/>
          </p:nvPr>
        </p:nvSpPr>
        <p:spPr>
          <a:xfrm>
            <a:off x="311700" y="492913"/>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Författare</a:t>
            </a:r>
            <a:endParaRPr>
              <a:solidFill>
                <a:srgbClr val="008568"/>
              </a:solidFill>
            </a:endParaRPr>
          </a:p>
        </p:txBody>
      </p:sp>
      <p:sp>
        <p:nvSpPr>
          <p:cNvPr id="338" name="Google Shape;338;p37"/>
          <p:cNvSpPr txBox="1">
            <a:spLocks noGrp="1"/>
          </p:cNvSpPr>
          <p:nvPr>
            <p:ph type="body" idx="1"/>
          </p:nvPr>
        </p:nvSpPr>
        <p:spPr>
          <a:xfrm>
            <a:off x="311700" y="1152475"/>
            <a:ext cx="36711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sv-FI" b="0" i="0" u="sng">
                <a:solidFill>
                  <a:schemeClr val="hlink"/>
                </a:solidFill>
                <a:hlinkClick r:id="rId3"/>
              </a:rPr>
              <a:t>Anneli Lehtisalo</a:t>
            </a:r>
            <a:endParaRPr/>
          </a:p>
          <a:p>
            <a:pPr marL="0" lvl="0" indent="0" algn="l" rtl="0">
              <a:lnSpc>
                <a:spcPct val="100000"/>
              </a:lnSpc>
              <a:spcBef>
                <a:spcPts val="0"/>
              </a:spcBef>
              <a:spcAft>
                <a:spcPts val="0"/>
              </a:spcAft>
              <a:buSzPts val="1800"/>
              <a:buNone/>
            </a:pPr>
            <a:r>
              <a:rPr lang="sv-FI" b="0" i="0" u="sng">
                <a:solidFill>
                  <a:schemeClr val="hlink"/>
                </a:solidFill>
                <a:hlinkClick r:id="rId4"/>
              </a:rPr>
              <a:t>Ari Asmi</a:t>
            </a:r>
            <a:endParaRPr/>
          </a:p>
          <a:p>
            <a:pPr marL="0" lvl="0" indent="0" algn="l" rtl="0">
              <a:lnSpc>
                <a:spcPct val="100000"/>
              </a:lnSpc>
              <a:spcBef>
                <a:spcPts val="0"/>
              </a:spcBef>
              <a:spcAft>
                <a:spcPts val="0"/>
              </a:spcAft>
              <a:buSzPts val="1800"/>
              <a:buNone/>
            </a:pPr>
            <a:r>
              <a:rPr lang="sv-FI" b="0" i="0" u="sng">
                <a:solidFill>
                  <a:schemeClr val="hlink"/>
                </a:solidFill>
                <a:hlinkClick r:id="rId5"/>
              </a:rPr>
              <a:t>Hanna Koivula</a:t>
            </a:r>
            <a:endParaRPr/>
          </a:p>
          <a:p>
            <a:pPr marL="0" lvl="0" indent="0" algn="l" rtl="0">
              <a:lnSpc>
                <a:spcPct val="100000"/>
              </a:lnSpc>
              <a:spcBef>
                <a:spcPts val="0"/>
              </a:spcBef>
              <a:spcAft>
                <a:spcPts val="0"/>
              </a:spcAft>
              <a:buSzPts val="1800"/>
              <a:buNone/>
            </a:pPr>
            <a:r>
              <a:rPr lang="sv-FI" b="0" i="0" u="none"/>
              <a:t>Heidi Troberg</a:t>
            </a:r>
            <a:endParaRPr/>
          </a:p>
          <a:p>
            <a:pPr marL="0" lvl="0" indent="0" algn="l" rtl="0">
              <a:lnSpc>
                <a:spcPct val="100000"/>
              </a:lnSpc>
              <a:spcBef>
                <a:spcPts val="0"/>
              </a:spcBef>
              <a:spcAft>
                <a:spcPts val="0"/>
              </a:spcAft>
              <a:buSzPts val="1800"/>
              <a:buNone/>
            </a:pPr>
            <a:r>
              <a:rPr lang="sv-FI" b="0" i="0" u="sng">
                <a:solidFill>
                  <a:schemeClr val="hlink"/>
                </a:solidFill>
                <a:hlinkClick r:id="rId6"/>
              </a:rPr>
              <a:t>Jessica Parland-von Essen</a:t>
            </a:r>
            <a:endParaRPr/>
          </a:p>
          <a:p>
            <a:pPr marL="0" lvl="0" indent="0" algn="l" rtl="0">
              <a:lnSpc>
                <a:spcPct val="100000"/>
              </a:lnSpc>
              <a:spcBef>
                <a:spcPts val="0"/>
              </a:spcBef>
              <a:spcAft>
                <a:spcPts val="0"/>
              </a:spcAft>
              <a:buSzPts val="1800"/>
              <a:buNone/>
            </a:pPr>
            <a:r>
              <a:rPr lang="sv-FI" b="0" i="0" u="sng">
                <a:solidFill>
                  <a:schemeClr val="hlink"/>
                </a:solidFill>
                <a:hlinkClick r:id="rId7"/>
              </a:rPr>
              <a:t>Juha Hakala</a:t>
            </a:r>
            <a:endParaRPr/>
          </a:p>
          <a:p>
            <a:pPr marL="0" lvl="0" indent="0" algn="l" rtl="0">
              <a:lnSpc>
                <a:spcPct val="100000"/>
              </a:lnSpc>
              <a:spcBef>
                <a:spcPts val="0"/>
              </a:spcBef>
              <a:spcAft>
                <a:spcPts val="0"/>
              </a:spcAft>
              <a:buSzPts val="1800"/>
              <a:buNone/>
            </a:pPr>
            <a:r>
              <a:rPr lang="sv-FI" b="0" i="0" u="sng">
                <a:solidFill>
                  <a:schemeClr val="hlink"/>
                </a:solidFill>
                <a:hlinkClick r:id="rId8"/>
              </a:rPr>
              <a:t>Katja Laine</a:t>
            </a:r>
            <a:endParaRPr/>
          </a:p>
          <a:p>
            <a:pPr marL="0" lvl="0" indent="0" algn="l" rtl="0">
              <a:lnSpc>
                <a:spcPct val="100000"/>
              </a:lnSpc>
              <a:spcBef>
                <a:spcPts val="0"/>
              </a:spcBef>
              <a:spcAft>
                <a:spcPts val="0"/>
              </a:spcAft>
              <a:buSzPts val="1800"/>
              <a:buNone/>
            </a:pPr>
            <a:r>
              <a:rPr lang="sv-FI" b="0" i="0" u="sng">
                <a:solidFill>
                  <a:schemeClr val="hlink"/>
                </a:solidFill>
                <a:hlinkClick r:id="rId9"/>
              </a:rPr>
              <a:t>Maria Söderholm</a:t>
            </a:r>
            <a:endParaRPr/>
          </a:p>
          <a:p>
            <a:pPr marL="0" lvl="0" indent="0" algn="l" rtl="0">
              <a:lnSpc>
                <a:spcPct val="100000"/>
              </a:lnSpc>
              <a:spcBef>
                <a:spcPts val="0"/>
              </a:spcBef>
              <a:spcAft>
                <a:spcPts val="0"/>
              </a:spcAft>
              <a:buSzPts val="1800"/>
              <a:buNone/>
            </a:pPr>
            <a:r>
              <a:rPr lang="sv-FI" b="0" i="0" u="sng">
                <a:solidFill>
                  <a:schemeClr val="hlink"/>
                </a:solidFill>
                <a:hlinkClick r:id="rId10"/>
              </a:rPr>
              <a:t>Marjut Vuorinen</a:t>
            </a:r>
            <a:endParaRPr/>
          </a:p>
          <a:p>
            <a:pPr marL="0" lvl="0" indent="0" algn="l" rtl="0">
              <a:lnSpc>
                <a:spcPct val="100000"/>
              </a:lnSpc>
              <a:spcBef>
                <a:spcPts val="0"/>
              </a:spcBef>
              <a:spcAft>
                <a:spcPts val="0"/>
              </a:spcAft>
              <a:buSzPts val="1800"/>
              <a:buNone/>
            </a:pPr>
            <a:r>
              <a:rPr lang="sv-FI" b="0" i="0" u="sng">
                <a:solidFill>
                  <a:schemeClr val="hlink"/>
                </a:solidFill>
                <a:hlinkClick r:id="rId11"/>
              </a:rPr>
              <a:t>Mika Virtanen</a:t>
            </a:r>
            <a:endParaRPr/>
          </a:p>
          <a:p>
            <a:pPr marL="0" lvl="0" indent="0" algn="l" rtl="0">
              <a:lnSpc>
                <a:spcPct val="115000"/>
              </a:lnSpc>
              <a:spcBef>
                <a:spcPts val="0"/>
              </a:spcBef>
              <a:spcAft>
                <a:spcPts val="1200"/>
              </a:spcAft>
              <a:buSzPts val="1800"/>
              <a:buNone/>
            </a:pPr>
            <a:endParaRPr/>
          </a:p>
        </p:txBody>
      </p:sp>
      <p:sp>
        <p:nvSpPr>
          <p:cNvPr id="339" name="Google Shape;339;p37"/>
          <p:cNvSpPr txBox="1"/>
          <p:nvPr/>
        </p:nvSpPr>
        <p:spPr>
          <a:xfrm>
            <a:off x="4828650" y="1152475"/>
            <a:ext cx="3000000" cy="2955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2"/>
              </a:rPr>
              <a:t>Nina-Mari Salminen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3"/>
              </a:rPr>
              <a:t>Pekka Nygren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4"/>
              </a:rPr>
              <a:t>Saila Huuskonen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5"/>
              </a:rPr>
              <a:t>Sonja Sipponen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6"/>
              </a:rPr>
              <a:t>Tanja Lindholm</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7"/>
              </a:rPr>
              <a:t>Tarja Mäkinen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8"/>
              </a:rPr>
              <a:t>Timo Taskinen</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19"/>
              </a:rPr>
              <a:t>Tomi Rosti</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20"/>
              </a:rPr>
              <a:t>Tuomas Alaterä</a:t>
            </a: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sv-FI" sz="1800" b="0" i="0" u="sng" strike="noStrike" cap="none">
                <a:solidFill>
                  <a:schemeClr val="hlink"/>
                </a:solidFill>
                <a:latin typeface="Arial"/>
                <a:ea typeface="Arial"/>
                <a:cs typeface="Arial"/>
                <a:sym typeface="Arial"/>
                <a:hlinkClick r:id="rId21"/>
              </a:rPr>
              <a:t>Tuula Pääkkönen</a:t>
            </a:r>
            <a:endParaRPr sz="1400" b="0" i="0" u="none" strike="noStrike" cap="none">
              <a:solidFill>
                <a:srgbClr val="000000"/>
              </a:solidFill>
              <a:latin typeface="Arial"/>
              <a:ea typeface="Arial"/>
              <a:cs typeface="Arial"/>
              <a:sym typeface="Arial"/>
            </a:endParaRPr>
          </a:p>
        </p:txBody>
      </p:sp>
      <p:pic>
        <p:nvPicPr>
          <p:cNvPr id="340" name="Google Shape;340;p37">
            <a:extLst>
              <a:ext uri="{C183D7F6-B498-43B3-948B-1728B52AA6E4}">
                <adec:decorative xmlns:adec="http://schemas.microsoft.com/office/drawing/2017/decorative" val="1"/>
              </a:ext>
            </a:extLst>
          </p:cNvPr>
          <p:cNvPicPr preferRelativeResize="0"/>
          <p:nvPr/>
        </p:nvPicPr>
        <p:blipFill rotWithShape="1">
          <a:blip r:embed="rId22">
            <a:alphaModFix/>
          </a:blip>
          <a:srcRect/>
          <a:stretch/>
        </p:blipFill>
        <p:spPr>
          <a:xfrm>
            <a:off x="7284418" y="3664193"/>
            <a:ext cx="1547880" cy="1479309"/>
          </a:xfrm>
          <a:prstGeom prst="rect">
            <a:avLst/>
          </a:prstGeom>
          <a:noFill/>
          <a:ln>
            <a:noFill/>
          </a:ln>
        </p:spPr>
      </p:pic>
      <p:pic>
        <p:nvPicPr>
          <p:cNvPr id="341" name="Google Shape;341;p37" descr="Logo för nationella samordningen av öppen vetenskap och forskning."/>
          <p:cNvPicPr preferRelativeResize="0"/>
          <p:nvPr/>
        </p:nvPicPr>
        <p:blipFill>
          <a:blip r:embed="rId23"/>
          <a:srcRect/>
          <a:stretch/>
        </p:blipFill>
        <p:spPr>
          <a:xfrm>
            <a:off x="311700" y="4260288"/>
            <a:ext cx="1913242" cy="6171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4"/>
          <p:cNvSpPr txBox="1">
            <a:spLocks noGrp="1"/>
          </p:cNvSpPr>
          <p:nvPr>
            <p:ph type="title"/>
          </p:nvPr>
        </p:nvSpPr>
        <p:spPr>
          <a:xfrm>
            <a:off x="311700" y="445025"/>
            <a:ext cx="60747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a:solidFill>
                  <a:srgbClr val="008568"/>
                </a:solidFill>
              </a:rPr>
              <a:t>Vad innebär FAIR-principer?</a:t>
            </a:r>
            <a:endParaRPr>
              <a:solidFill>
                <a:srgbClr val="008568"/>
              </a:solidFill>
            </a:endParaRPr>
          </a:p>
        </p:txBody>
      </p:sp>
      <p:sp>
        <p:nvSpPr>
          <p:cNvPr id="81" name="Google Shape;81;p4"/>
          <p:cNvSpPr txBox="1">
            <a:spLocks noGrp="1"/>
          </p:cNvSpPr>
          <p:nvPr>
            <p:ph type="body" idx="1"/>
          </p:nvPr>
        </p:nvSpPr>
        <p:spPr>
          <a:xfrm>
            <a:off x="249850" y="1061975"/>
            <a:ext cx="8579700" cy="38529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SzPct val="102418"/>
              <a:buNone/>
            </a:pPr>
            <a:r>
              <a:rPr lang="sv-FI" sz="1900">
                <a:solidFill>
                  <a:srgbClr val="595959"/>
                </a:solidFill>
              </a:rPr>
              <a:t>Hitt</a:t>
            </a:r>
            <a:r>
              <a:rPr lang="sv-FI" sz="1900" b="0" i="0" u="none">
                <a:solidFill>
                  <a:srgbClr val="595959"/>
                </a:solidFill>
              </a:rPr>
              <a:t>barhet (</a:t>
            </a:r>
            <a:r>
              <a:rPr lang="sv-FI" sz="1900" b="0" i="1" u="none">
                <a:solidFill>
                  <a:srgbClr val="595959"/>
                </a:solidFill>
              </a:rPr>
              <a:t>Findable</a:t>
            </a:r>
            <a:r>
              <a:rPr lang="sv-FI" sz="1900" b="0" i="0" u="none">
                <a:solidFill>
                  <a:srgbClr val="595959"/>
                </a:solidFill>
              </a:rPr>
              <a:t>), tillgänglighet (</a:t>
            </a:r>
            <a:r>
              <a:rPr lang="sv-FI" sz="1900" b="0" i="1" u="none">
                <a:solidFill>
                  <a:srgbClr val="595959"/>
                </a:solidFill>
              </a:rPr>
              <a:t>Accessible</a:t>
            </a:r>
            <a:r>
              <a:rPr lang="sv-FI" sz="1900" b="0" i="0" u="none">
                <a:solidFill>
                  <a:srgbClr val="595959"/>
                </a:solidFill>
              </a:rPr>
              <a:t>), interoperabilitet (</a:t>
            </a:r>
            <a:r>
              <a:rPr lang="sv-FI" sz="1900" b="0" i="1" u="none">
                <a:solidFill>
                  <a:srgbClr val="595959"/>
                </a:solidFill>
              </a:rPr>
              <a:t>Interoperable</a:t>
            </a:r>
            <a:r>
              <a:rPr lang="sv-FI" sz="1900" b="0" i="0" u="none">
                <a:solidFill>
                  <a:srgbClr val="595959"/>
                </a:solidFill>
              </a:rPr>
              <a:t>) och återanvändningsbarhet (</a:t>
            </a:r>
            <a:r>
              <a:rPr lang="sv-FI" sz="1900" b="0" i="1" u="none">
                <a:solidFill>
                  <a:srgbClr val="595959"/>
                </a:solidFill>
              </a:rPr>
              <a:t>Reusable</a:t>
            </a:r>
            <a:r>
              <a:rPr lang="sv-FI" sz="1900" b="0" i="0" u="none">
                <a:solidFill>
                  <a:srgbClr val="595959"/>
                </a:solidFill>
              </a:rPr>
              <a:t>) är mål som när de beaktas stöder god datahantering samt</a:t>
            </a:r>
            <a:r>
              <a:rPr lang="sv-FI" sz="1900" b="0" i="0" u="none"/>
              <a:t> forskningens kvalitet och verkningsfullhet</a:t>
            </a:r>
            <a:endParaRPr sz="1900"/>
          </a:p>
          <a:p>
            <a:pPr marL="457200" lvl="0" indent="-316737" algn="l" rtl="0">
              <a:lnSpc>
                <a:spcPct val="115000"/>
              </a:lnSpc>
              <a:spcBef>
                <a:spcPts val="1200"/>
              </a:spcBef>
              <a:spcAft>
                <a:spcPts val="0"/>
              </a:spcAft>
              <a:buSzPct val="100000"/>
              <a:buChar char="●"/>
            </a:pPr>
            <a:r>
              <a:rPr lang="sv-FI" sz="1500" b="0" i="0" u="none"/>
              <a:t>Mer om Fair-principerna: </a:t>
            </a:r>
            <a:r>
              <a:rPr lang="sv-FI" sz="1500" b="0" i="0" u="sng">
                <a:solidFill>
                  <a:schemeClr val="hlink"/>
                </a:solidFill>
                <a:hlinkClick r:id="rId3"/>
              </a:rPr>
              <a:t>https://www.go-fair.org/fair-principles/</a:t>
            </a:r>
            <a:r>
              <a:rPr lang="sv-FI" sz="1500" b="0" i="0" u="none"/>
              <a:t> ja </a:t>
            </a:r>
            <a:r>
              <a:rPr lang="sv-FI" sz="1500" b="0" i="0" u="sng">
                <a:solidFill>
                  <a:schemeClr val="hlink"/>
                </a:solidFill>
                <a:hlinkClick r:id="rId4"/>
              </a:rPr>
              <a:t>https://www.fairdata.fi/tietoa-fairdatasta/fair-periaatteet/</a:t>
            </a:r>
            <a:r>
              <a:rPr lang="sv-FI" sz="1500" b="0" i="0" u="none"/>
              <a:t> </a:t>
            </a:r>
            <a:endParaRPr sz="1500"/>
          </a:p>
          <a:p>
            <a:pPr marL="0" lvl="0" indent="0" algn="l" rtl="0">
              <a:lnSpc>
                <a:spcPct val="115000"/>
              </a:lnSpc>
              <a:spcBef>
                <a:spcPts val="1200"/>
              </a:spcBef>
              <a:spcAft>
                <a:spcPts val="0"/>
              </a:spcAft>
              <a:buSzPct val="102418"/>
              <a:buNone/>
            </a:pPr>
            <a:r>
              <a:rPr lang="sv-FI" sz="1900" b="0" i="0" u="none"/>
              <a:t>FAIR-principerna är avsedda för alla data, såväl kvantitativa som kvalitativa, och syftar till maskinläsbarhet och interoperabilitet för data.</a:t>
            </a:r>
            <a:endParaRPr sz="1900"/>
          </a:p>
          <a:p>
            <a:pPr marL="457200" lvl="0" indent="-316737" algn="l" rtl="0">
              <a:lnSpc>
                <a:spcPct val="115000"/>
              </a:lnSpc>
              <a:spcBef>
                <a:spcPts val="1200"/>
              </a:spcBef>
              <a:spcAft>
                <a:spcPts val="0"/>
              </a:spcAft>
              <a:buSzPct val="100000"/>
              <a:buChar char="●"/>
            </a:pPr>
            <a:r>
              <a:rPr lang="sv-FI" sz="1500" b="0" i="0" u="none"/>
              <a:t>Samma principer gäller även metadata, med vilka data beskrivs och görs sökbara.</a:t>
            </a:r>
            <a:endParaRPr sz="1500"/>
          </a:p>
          <a:p>
            <a:pPr marL="0" lvl="0" indent="0" algn="l" rtl="0">
              <a:lnSpc>
                <a:spcPct val="115000"/>
              </a:lnSpc>
              <a:spcBef>
                <a:spcPts val="1200"/>
              </a:spcBef>
              <a:spcAft>
                <a:spcPts val="1200"/>
              </a:spcAft>
              <a:buSzPct val="102418"/>
              <a:buNone/>
            </a:pPr>
            <a:r>
              <a:rPr lang="sv-FI" sz="1900" b="0" i="0" u="none"/>
              <a:t>FAIR-data är förståeliga för människan och kan även hanteras </a:t>
            </a:r>
            <a:r>
              <a:rPr lang="sv-FI" sz="1900"/>
              <a:t>maskinellt</a:t>
            </a:r>
            <a:r>
              <a:rPr lang="sv-FI" sz="1900" b="0" i="0" u="none"/>
              <a:t>. Till exempel är en läsarvänlig tabell i en pdf-fil inte enkel att redigera, medan en csv-fil är det. Väl strukturerade data kan till exempel kombineras med andra data av samma format eller så kan sökningar riktas till dem.</a:t>
            </a:r>
            <a:endParaRPr sz="19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sv-FI" b="0" i="0" u="none">
                <a:solidFill>
                  <a:srgbClr val="008568"/>
                </a:solidFill>
              </a:rPr>
              <a:t>FAIR-principerna och forskaren</a:t>
            </a:r>
            <a:endParaRPr>
              <a:solidFill>
                <a:srgbClr val="008568"/>
              </a:solidFill>
            </a:endParaRPr>
          </a:p>
          <a:p>
            <a:pPr marL="0" lvl="0" indent="0" algn="l" rtl="0">
              <a:lnSpc>
                <a:spcPct val="100000"/>
              </a:lnSpc>
              <a:spcBef>
                <a:spcPts val="0"/>
              </a:spcBef>
              <a:spcAft>
                <a:spcPts val="0"/>
              </a:spcAft>
              <a:buSzPct val="111111"/>
              <a:buNone/>
            </a:pPr>
            <a:endParaRPr/>
          </a:p>
        </p:txBody>
      </p:sp>
      <p:sp>
        <p:nvSpPr>
          <p:cNvPr id="87" name="Google Shape;87;p5"/>
          <p:cNvSpPr txBox="1">
            <a:spLocks noGrp="1"/>
          </p:cNvSpPr>
          <p:nvPr>
            <p:ph type="body" idx="1"/>
          </p:nvPr>
        </p:nvSpPr>
        <p:spPr>
          <a:xfrm>
            <a:off x="311700" y="10619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sv-FI" b="0" i="0" u="none" dirty="0"/>
              <a:t>Forskaren kan närma sig ämnet genom att fundera över hur väl en annan forskare skulle kunna replikera det utförda arbetet: Går det att hitta alla data och metoder, är de ömsesidigt förståeliga och användbara?</a:t>
            </a:r>
            <a:endParaRPr dirty="0"/>
          </a:p>
          <a:p>
            <a:pPr marL="0" lvl="0" indent="0" algn="l" rtl="0">
              <a:lnSpc>
                <a:spcPct val="115000"/>
              </a:lnSpc>
              <a:spcBef>
                <a:spcPts val="1200"/>
              </a:spcBef>
              <a:spcAft>
                <a:spcPts val="0"/>
              </a:spcAft>
              <a:buSzPts val="1800"/>
              <a:buNone/>
            </a:pPr>
            <a:r>
              <a:rPr lang="sv-FI" b="0" i="0" u="none" dirty="0"/>
              <a:t>Forskningsfinansiärer och vetenskapliga förläggare kan förutsätta att FAIR-principerna efterlevs och ifrågavarande data hanteras.</a:t>
            </a:r>
            <a:endParaRPr dirty="0"/>
          </a:p>
          <a:p>
            <a:pPr marL="0" lvl="0" indent="0" algn="l" rtl="0">
              <a:lnSpc>
                <a:spcPct val="115000"/>
              </a:lnSpc>
              <a:spcBef>
                <a:spcPts val="1200"/>
              </a:spcBef>
              <a:spcAft>
                <a:spcPts val="1200"/>
              </a:spcAft>
              <a:buSzPts val="1800"/>
              <a:buNone/>
            </a:pPr>
            <a:r>
              <a:rPr lang="sv-FI" b="0" i="0" u="none" dirty="0"/>
              <a:t>Syftet med anvisningarna i detta dokument är att stödja forskaren i planeringen av sitt arbete, så att det blir så enkelt som möjligt att efterleva FAIR-principerna. I slutet av varje kapitel finns forskarens checklista gällande kapitlets ämnen.</a:t>
            </a:r>
            <a:endParaRPr dirty="0"/>
          </a:p>
        </p:txBody>
      </p:sp>
      <p:pic>
        <p:nvPicPr>
          <p:cNvPr id="88" name="Google Shape;88;p5" descr="FAIR-principerna på engelska: Findable, Accessible, Interoperable, Reusable."/>
          <p:cNvPicPr preferRelativeResize="0"/>
          <p:nvPr/>
        </p:nvPicPr>
        <p:blipFill rotWithShape="1">
          <a:blip r:embed="rId3">
            <a:alphaModFix/>
          </a:blip>
          <a:srcRect/>
          <a:stretch/>
        </p:blipFill>
        <p:spPr>
          <a:xfrm>
            <a:off x="2704775" y="4120350"/>
            <a:ext cx="2840552" cy="964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6"/>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sv-FI" b="0" i="0" u="none">
                <a:solidFill>
                  <a:srgbClr val="008568"/>
                </a:solidFill>
              </a:rPr>
              <a:t>Datahantering </a:t>
            </a:r>
            <a:endParaRPr>
              <a:solidFill>
                <a:srgbClr val="008568"/>
              </a:solidFill>
            </a:endParaRPr>
          </a:p>
          <a:p>
            <a:pPr marL="0" lvl="0" indent="0" algn="ctr" rtl="0">
              <a:lnSpc>
                <a:spcPct val="100000"/>
              </a:lnSpc>
              <a:spcBef>
                <a:spcPts val="0"/>
              </a:spcBef>
              <a:spcAft>
                <a:spcPts val="0"/>
              </a:spcAft>
              <a:buSzPts val="5200"/>
              <a:buNone/>
            </a:pPr>
            <a:r>
              <a:rPr lang="sv-FI" b="0" i="0" u="none">
                <a:solidFill>
                  <a:srgbClr val="008568"/>
                </a:solidFill>
              </a:rPr>
              <a:t>som en del av forskningen</a:t>
            </a:r>
            <a:endParaRPr>
              <a:solidFill>
                <a:srgbClr val="008568"/>
              </a:solidFill>
            </a:endParaRPr>
          </a:p>
        </p:txBody>
      </p:sp>
      <p:pic>
        <p:nvPicPr>
          <p:cNvPr id="94" name="Google Shape;94;p6" descr="Återanvändningssymbol."/>
          <p:cNvPicPr preferRelativeResize="0"/>
          <p:nvPr/>
        </p:nvPicPr>
        <p:blipFill rotWithShape="1">
          <a:blip r:embed="rId3">
            <a:alphaModFix/>
          </a:blip>
          <a:srcRect/>
          <a:stretch/>
        </p:blipFill>
        <p:spPr>
          <a:xfrm>
            <a:off x="3146825" y="2470600"/>
            <a:ext cx="2502200" cy="2502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7"/>
          <p:cNvSpPr txBox="1">
            <a:spLocks noGrp="1"/>
          </p:cNvSpPr>
          <p:nvPr>
            <p:ph type="title"/>
          </p:nvPr>
        </p:nvSpPr>
        <p:spPr>
          <a:xfrm>
            <a:off x="311700" y="445025"/>
            <a:ext cx="4884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a:solidFill>
                  <a:srgbClr val="008568"/>
                </a:solidFill>
              </a:rPr>
              <a:t>Gör h</a:t>
            </a:r>
            <a:r>
              <a:rPr lang="sv-FI" b="0" i="0" u="none">
                <a:solidFill>
                  <a:srgbClr val="008568"/>
                </a:solidFill>
              </a:rPr>
              <a:t>ela forskningen FAIR </a:t>
            </a:r>
            <a:endParaRPr>
              <a:solidFill>
                <a:srgbClr val="008568"/>
              </a:solidFill>
            </a:endParaRPr>
          </a:p>
        </p:txBody>
      </p:sp>
      <p:sp>
        <p:nvSpPr>
          <p:cNvPr id="100" name="Google Shape;100;p7"/>
          <p:cNvSpPr txBox="1">
            <a:spLocks noGrp="1"/>
          </p:cNvSpPr>
          <p:nvPr>
            <p:ph type="body" idx="1"/>
          </p:nvPr>
        </p:nvSpPr>
        <p:spPr>
          <a:xfrm>
            <a:off x="311700" y="943825"/>
            <a:ext cx="5199600" cy="3364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sv-FI" b="0" i="0" u="none"/>
              <a:t>FAIR-principerna får inte vara separata från forskningsprocessen.  De ska efterlevas under hela forskningen och tillämpade kan de användas i forskningens alla </a:t>
            </a:r>
            <a:r>
              <a:rPr lang="sv-FI"/>
              <a:t>produkter</a:t>
            </a:r>
            <a:r>
              <a:rPr lang="sv-FI" b="0" i="0" u="none"/>
              <a:t>.</a:t>
            </a:r>
            <a:endParaRPr/>
          </a:p>
          <a:p>
            <a:pPr marL="0" lvl="0" indent="0" algn="l" rtl="0">
              <a:lnSpc>
                <a:spcPct val="115000"/>
              </a:lnSpc>
              <a:spcBef>
                <a:spcPts val="1200"/>
              </a:spcBef>
              <a:spcAft>
                <a:spcPts val="0"/>
              </a:spcAft>
              <a:buSzPts val="1800"/>
              <a:buNone/>
            </a:pPr>
            <a:r>
              <a:rPr lang="sv-FI" b="0" i="0" u="none"/>
              <a:t>Reproducerbarhet kan vara ett kriterium, enligt vilket man beslutar vad som ska lagras. </a:t>
            </a:r>
            <a:r>
              <a:rPr lang="sv-FI"/>
              <a:t>Då </a:t>
            </a:r>
            <a:r>
              <a:rPr lang="sv-FI" b="0" i="0" u="none"/>
              <a:t>måste man absolut även komma ihåg dokumentering och lagring.</a:t>
            </a:r>
            <a:endParaRPr/>
          </a:p>
          <a:p>
            <a:pPr marL="0" lvl="0" indent="0" algn="l" rtl="0">
              <a:lnSpc>
                <a:spcPct val="115000"/>
              </a:lnSpc>
              <a:spcBef>
                <a:spcPts val="1200"/>
              </a:spcBef>
              <a:spcAft>
                <a:spcPts val="1200"/>
              </a:spcAft>
              <a:buSzPts val="1800"/>
              <a:buNone/>
            </a:pPr>
            <a:r>
              <a:rPr lang="sv-FI" b="0" i="0" u="none"/>
              <a:t>I FAIR by design-tänket strävar man efter att planera hela forskningsprocessen så att till exempel metadata ackumuleras automatiskt och de nödvändiga identifierarna är enkla att skapa. </a:t>
            </a:r>
            <a:endParaRPr/>
          </a:p>
        </p:txBody>
      </p:sp>
      <p:pic>
        <p:nvPicPr>
          <p:cNvPr id="102" name="Google Shape;102;p7" descr="Forskningsdata under forskningsprocessen, beskriven som en cirkel: planera och kom igång – beräkna och analysera – lagra under projektet – publicera och bevara digitalt – upptäck och åternvänd."/>
          <p:cNvPicPr preferRelativeResize="0"/>
          <p:nvPr/>
        </p:nvPicPr>
        <p:blipFill>
          <a:blip r:embed="rId3">
            <a:alphaModFix/>
          </a:blip>
          <a:stretch>
            <a:fillRect/>
          </a:stretch>
        </p:blipFill>
        <p:spPr>
          <a:xfrm>
            <a:off x="5224106" y="1725075"/>
            <a:ext cx="3884770" cy="2582950"/>
          </a:xfrm>
          <a:prstGeom prst="rect">
            <a:avLst/>
          </a:prstGeom>
          <a:noFill/>
          <a:ln>
            <a:noFill/>
          </a:ln>
        </p:spPr>
      </p:pic>
      <p:pic>
        <p:nvPicPr>
          <p:cNvPr id="101" name="Google Shape;101;p7">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828640" y="400763"/>
            <a:ext cx="705585" cy="661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8"/>
          <p:cNvSpPr txBox="1">
            <a:spLocks noGrp="1"/>
          </p:cNvSpPr>
          <p:nvPr>
            <p:ph type="title"/>
          </p:nvPr>
        </p:nvSpPr>
        <p:spPr>
          <a:xfrm>
            <a:off x="262839" y="1586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990"/>
              <a:buFont typeface="Arial"/>
              <a:buNone/>
            </a:pPr>
            <a:r>
              <a:rPr lang="sv-FI" sz="2210" b="0" i="0" u="none">
                <a:solidFill>
                  <a:srgbClr val="008568"/>
                </a:solidFill>
              </a:rPr>
              <a:t>Datahanteringen börjar redan i forskningens planeringsskede </a:t>
            </a:r>
            <a:br>
              <a:rPr lang="sv-FI" sz="2210">
                <a:solidFill>
                  <a:srgbClr val="008568"/>
                </a:solidFill>
              </a:rPr>
            </a:br>
            <a:r>
              <a:rPr lang="sv-FI" sz="2210" b="0" i="0" u="none">
                <a:solidFill>
                  <a:srgbClr val="008568"/>
                </a:solidFill>
              </a:rPr>
              <a:t>(DMP – Data Management Plan)</a:t>
            </a:r>
            <a:endParaRPr sz="2210">
              <a:solidFill>
                <a:srgbClr val="008568"/>
              </a:solidFill>
            </a:endParaRPr>
          </a:p>
          <a:p>
            <a:pPr marL="0" lvl="0" indent="0" algn="l" rtl="0">
              <a:lnSpc>
                <a:spcPct val="100000"/>
              </a:lnSpc>
              <a:spcBef>
                <a:spcPts val="1200"/>
              </a:spcBef>
              <a:spcAft>
                <a:spcPts val="0"/>
              </a:spcAft>
              <a:buSzPts val="990"/>
              <a:buNone/>
            </a:pPr>
            <a:endParaRPr sz="2520">
              <a:solidFill>
                <a:srgbClr val="008568"/>
              </a:solidFill>
            </a:endParaRPr>
          </a:p>
        </p:txBody>
      </p:sp>
      <p:sp>
        <p:nvSpPr>
          <p:cNvPr id="108" name="Google Shape;108;p8"/>
          <p:cNvSpPr txBox="1">
            <a:spLocks noGrp="1"/>
          </p:cNvSpPr>
          <p:nvPr>
            <p:ph type="body" idx="1"/>
          </p:nvPr>
        </p:nvSpPr>
        <p:spPr>
          <a:xfrm>
            <a:off x="311700" y="1171635"/>
            <a:ext cx="8520600" cy="3416400"/>
          </a:xfrm>
          <a:prstGeom prst="rect">
            <a:avLst/>
          </a:prstGeom>
          <a:noFill/>
          <a:ln>
            <a:noFill/>
          </a:ln>
        </p:spPr>
        <p:txBody>
          <a:bodyPr spcFirstLastPara="1" wrap="square" lIns="91425" tIns="91425" rIns="91425" bIns="91425" anchor="t" anchorCtr="0">
            <a:normAutofit fontScale="92500"/>
          </a:bodyPr>
          <a:lstStyle/>
          <a:p>
            <a:pPr marL="0" lvl="0" indent="0" algn="l" rtl="0">
              <a:lnSpc>
                <a:spcPct val="95000"/>
              </a:lnSpc>
              <a:spcBef>
                <a:spcPts val="0"/>
              </a:spcBef>
              <a:spcAft>
                <a:spcPts val="0"/>
              </a:spcAft>
              <a:buSzPct val="108108"/>
              <a:buNone/>
            </a:pPr>
            <a:r>
              <a:rPr lang="sv-FI" b="0" i="0" u="none" dirty="0">
                <a:solidFill>
                  <a:srgbClr val="595959"/>
                </a:solidFill>
              </a:rPr>
              <a:t>Genomförandet av FAIR-principerna görs under hela forskningen. Planera med andra ord:</a:t>
            </a:r>
            <a:endParaRPr dirty="0">
              <a:solidFill>
                <a:srgbClr val="595959"/>
              </a:solidFill>
            </a:endParaRPr>
          </a:p>
          <a:p>
            <a:pPr marL="457200" lvl="0" indent="-342900" algn="l" rtl="0">
              <a:lnSpc>
                <a:spcPct val="95000"/>
              </a:lnSpc>
              <a:spcBef>
                <a:spcPts val="1200"/>
              </a:spcBef>
              <a:spcAft>
                <a:spcPts val="0"/>
              </a:spcAft>
              <a:buSzPct val="108108"/>
              <a:buChar char="●"/>
            </a:pPr>
            <a:r>
              <a:rPr lang="sv-FI" b="0" i="0" u="none" dirty="0"/>
              <a:t>hela livscykeln för data och observera den i planeringen av forskningen (t.ex. versioner som ska lagras, </a:t>
            </a:r>
            <a:r>
              <a:rPr lang="sv-FI" b="0" i="0" u="none" dirty="0" err="1"/>
              <a:t>långtidslagras</a:t>
            </a:r>
            <a:r>
              <a:rPr lang="sv-FI" b="0" i="0" u="none" dirty="0"/>
              <a:t> och förstöras).</a:t>
            </a:r>
            <a:endParaRPr dirty="0"/>
          </a:p>
          <a:p>
            <a:pPr marL="457200" lvl="0" indent="-342900" algn="l" rtl="0">
              <a:lnSpc>
                <a:spcPct val="95000"/>
              </a:lnSpc>
              <a:spcBef>
                <a:spcPts val="0"/>
              </a:spcBef>
              <a:spcAft>
                <a:spcPts val="0"/>
              </a:spcAft>
              <a:buClr>
                <a:srgbClr val="595959"/>
              </a:buClr>
              <a:buSzPct val="108108"/>
              <a:buChar char="●"/>
            </a:pPr>
            <a:r>
              <a:rPr lang="sv-FI" b="0" i="0" u="none" dirty="0">
                <a:solidFill>
                  <a:srgbClr val="595959"/>
                </a:solidFill>
              </a:rPr>
              <a:t>tekniska data gällande ifrågavarande data samt frågor gällande rättigheter.</a:t>
            </a:r>
            <a:endParaRPr dirty="0">
              <a:solidFill>
                <a:srgbClr val="595959"/>
              </a:solidFill>
            </a:endParaRPr>
          </a:p>
          <a:p>
            <a:pPr marL="457200" lvl="0" indent="-342900" algn="l" rtl="0">
              <a:lnSpc>
                <a:spcPct val="95000"/>
              </a:lnSpc>
              <a:spcBef>
                <a:spcPts val="0"/>
              </a:spcBef>
              <a:spcAft>
                <a:spcPts val="0"/>
              </a:spcAft>
              <a:buClr>
                <a:srgbClr val="595959"/>
              </a:buClr>
              <a:buSzPct val="108108"/>
              <a:buChar char="●"/>
            </a:pPr>
            <a:r>
              <a:rPr lang="sv-FI" b="0" i="0" u="none" dirty="0">
                <a:solidFill>
                  <a:srgbClr val="595959"/>
                </a:solidFill>
              </a:rPr>
              <a:t>de olika formerna av dokumentation (t.ex. källkod, koduppsättning, anvisningar) som tillsammans förbättrar transparensen.</a:t>
            </a:r>
            <a:endParaRPr dirty="0">
              <a:solidFill>
                <a:srgbClr val="595959"/>
              </a:solidFill>
            </a:endParaRPr>
          </a:p>
          <a:p>
            <a:pPr marL="0" lvl="0" indent="0" algn="l" rtl="0">
              <a:lnSpc>
                <a:spcPct val="95000"/>
              </a:lnSpc>
              <a:spcBef>
                <a:spcPts val="1200"/>
              </a:spcBef>
              <a:spcAft>
                <a:spcPts val="1200"/>
              </a:spcAft>
              <a:buSzPct val="108108"/>
              <a:buNone/>
            </a:pPr>
            <a:r>
              <a:rPr lang="sv-FI" b="0" i="0" u="none" dirty="0"/>
              <a:t>Till ansvarsfull forskning hör transparens i processen, det vill säga öppenhet gällande vad man har gjort med data och hur man har kommit fram till slutresultatet. Detta måste beaktas i materialhanteringsplanen, som ska upprättas redan i projektets planeringsskede och hållas uppdaterad under forskningens framskridande.</a:t>
            </a:r>
            <a:endParaRPr dirty="0">
              <a:solidFill>
                <a:srgbClr val="595959"/>
              </a:solidFill>
            </a:endParaRPr>
          </a:p>
        </p:txBody>
      </p:sp>
      <p:pic>
        <p:nvPicPr>
          <p:cNvPr id="109" name="Google Shape;109;p8">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sv-FI" b="0" i="0" u="none" dirty="0">
                <a:solidFill>
                  <a:srgbClr val="008568"/>
                </a:solidFill>
              </a:rPr>
              <a:t>Om livscykeln för data (1): </a:t>
            </a:r>
            <a:br>
              <a:rPr lang="sv-FI" b="0" i="0" u="none" dirty="0">
                <a:solidFill>
                  <a:srgbClr val="008568"/>
                </a:solidFill>
              </a:rPr>
            </a:br>
            <a:r>
              <a:rPr lang="sv-FI" b="0" i="0" u="none" dirty="0">
                <a:solidFill>
                  <a:srgbClr val="008568"/>
                </a:solidFill>
              </a:rPr>
              <a:t>Mognadsgraden för data</a:t>
            </a:r>
            <a:endParaRPr dirty="0">
              <a:solidFill>
                <a:srgbClr val="008568"/>
              </a:solidFill>
            </a:endParaRPr>
          </a:p>
        </p:txBody>
      </p:sp>
      <p:sp>
        <p:nvSpPr>
          <p:cNvPr id="115" name="Google Shape;115;p9"/>
          <p:cNvSpPr txBox="1">
            <a:spLocks noGrp="1"/>
          </p:cNvSpPr>
          <p:nvPr>
            <p:ph type="body" idx="1"/>
          </p:nvPr>
        </p:nvSpPr>
        <p:spPr>
          <a:xfrm>
            <a:off x="311700" y="972005"/>
            <a:ext cx="8572500" cy="385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275"/>
              <a:buFont typeface="Arial"/>
              <a:buNone/>
            </a:pPr>
            <a:endParaRPr b="1"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sv-FI" b="1" i="0" u="none" dirty="0">
                <a:solidFill>
                  <a:srgbClr val="595959"/>
                </a:solidFill>
              </a:rPr>
              <a:t>Med rådata </a:t>
            </a:r>
            <a:r>
              <a:rPr lang="sv-FI" b="0" i="0" u="none" dirty="0">
                <a:solidFill>
                  <a:srgbClr val="595959"/>
                </a:solidFill>
              </a:rPr>
              <a:t>avses data i dess ursprungliga form, så som de har fåtts direkt från källan, innan de hanterades på något som helst sätt.</a:t>
            </a:r>
            <a:endParaRPr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sv-FI" b="1" i="0" u="none" dirty="0"/>
              <a:t>Med primärdata </a:t>
            </a:r>
            <a:r>
              <a:rPr lang="sv-FI" b="0" i="0" u="none" dirty="0"/>
              <a:t>avses data som samlats in eller skapats och underhållits för ett visst syfte, till exempel en masterkopia av data som upphovsmannen har ansvar för.</a:t>
            </a:r>
            <a:endParaRPr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sv-FI" b="1" i="0" u="none" dirty="0">
                <a:solidFill>
                  <a:srgbClr val="595959"/>
                </a:solidFill>
              </a:rPr>
              <a:t>Publicerade forskningsdata</a:t>
            </a:r>
            <a:r>
              <a:rPr lang="sv-FI" b="0" i="0" u="none" dirty="0">
                <a:solidFill>
                  <a:srgbClr val="595959"/>
                </a:solidFill>
              </a:rPr>
              <a:t> är en datahelhet som man kan hänvisa till, som kan </a:t>
            </a:r>
            <a:r>
              <a:rPr lang="sv-FI" dirty="0">
                <a:solidFill>
                  <a:srgbClr val="595959"/>
                </a:solidFill>
              </a:rPr>
              <a:t>växa</a:t>
            </a:r>
            <a:r>
              <a:rPr lang="sv-FI" b="0" i="0" u="none" dirty="0">
                <a:solidFill>
                  <a:srgbClr val="595959"/>
                </a:solidFill>
              </a:rPr>
              <a:t> via en kontrollerad kvalitets-, dokumentations- och versioneringsprocess. Som minimum är dess metadata offentligt tillgängliga och begränsningarna för tillgängligheten har definierats maskinläsbart. Publicerade forskningsdata kan bestå av data som importerats från flera primärkällor.</a:t>
            </a:r>
            <a:endParaRPr sz="1350" dirty="0">
              <a:solidFill>
                <a:srgbClr val="980000"/>
              </a:solidFill>
            </a:endParaRPr>
          </a:p>
          <a:p>
            <a:pPr marL="0" lvl="0" indent="0" algn="l" rtl="0">
              <a:lnSpc>
                <a:spcPct val="115000"/>
              </a:lnSpc>
              <a:spcBef>
                <a:spcPts val="1200"/>
              </a:spcBef>
              <a:spcAft>
                <a:spcPts val="0"/>
              </a:spcAft>
              <a:buSzPts val="275"/>
              <a:buNone/>
            </a:pPr>
            <a:endParaRPr sz="1350" dirty="0"/>
          </a:p>
          <a:p>
            <a:pPr marL="0" lvl="0" indent="0" algn="l" rtl="0">
              <a:lnSpc>
                <a:spcPct val="115000"/>
              </a:lnSpc>
              <a:spcBef>
                <a:spcPts val="1200"/>
              </a:spcBef>
              <a:spcAft>
                <a:spcPts val="1200"/>
              </a:spcAft>
              <a:buSzPts val="275"/>
              <a:buNone/>
            </a:pPr>
            <a:endParaRPr sz="450" dirty="0"/>
          </a:p>
        </p:txBody>
      </p:sp>
      <p:pic>
        <p:nvPicPr>
          <p:cNvPr id="116" name="Google Shape;116;p9">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TotalTime>
  <Words>5140</Words>
  <Application>Microsoft Office PowerPoint</Application>
  <PresentationFormat>Näytössä katseltava esitys (16:9)</PresentationFormat>
  <Paragraphs>319</Paragraphs>
  <Slides>37</Slides>
  <Notes>37</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37</vt:i4>
      </vt:variant>
    </vt:vector>
  </HeadingPairs>
  <TitlesOfParts>
    <vt:vector size="41" baseType="lpstr">
      <vt:lpstr>Roboto</vt:lpstr>
      <vt:lpstr>Arial</vt:lpstr>
      <vt:lpstr>Source Sans Pro</vt:lpstr>
      <vt:lpstr>Simple Light</vt:lpstr>
      <vt:lpstr>Kvalitet och genomslag i forskningsarbete med hjälp av datahantering</vt:lpstr>
      <vt:lpstr>Innehåll</vt:lpstr>
      <vt:lpstr>Vad är forskningsdata? </vt:lpstr>
      <vt:lpstr>Vad innebär FAIR-principer?</vt:lpstr>
      <vt:lpstr>FAIR-principerna och forskaren </vt:lpstr>
      <vt:lpstr>Datahantering  som en del av forskningen</vt:lpstr>
      <vt:lpstr>Gör hela forskningen FAIR </vt:lpstr>
      <vt:lpstr>Datahanteringen börjar redan i forskningens planeringsskede  (DMP – Data Management Plan) </vt:lpstr>
      <vt:lpstr>Om livscykeln för data (1):  Mognadsgraden för data</vt:lpstr>
      <vt:lpstr>Om livscykeln för data (2): Skapa och förbereda</vt:lpstr>
      <vt:lpstr>Om livscykeln för data (3): Förädling och hantering</vt:lpstr>
      <vt:lpstr>Anvisningar gällande livscykeln för data  och dokumentering av den </vt:lpstr>
      <vt:lpstr>CHECKLISTA: Är din forskning reproducerbar?</vt:lpstr>
      <vt:lpstr>Utvärdering av datas värde och kvalitet</vt:lpstr>
      <vt:lpstr>FAIR-principerna och datavärde</vt:lpstr>
      <vt:lpstr>Förändring av värdet på data</vt:lpstr>
      <vt:lpstr>Publicerade anvisningar för utvärdering  av datavärde och -kvalitet</vt:lpstr>
      <vt:lpstr>Synvinklar på bedömningen av  förväntat vidareutnyttjande av data </vt:lpstr>
      <vt:lpstr>Synvinklar på bedömning av  det framtida värdet på data</vt:lpstr>
      <vt:lpstr>Synvinklar på bedömning av bevisad betydelse  </vt:lpstr>
      <vt:lpstr>Omfattningen av genomslag  </vt:lpstr>
      <vt:lpstr>Data av hög kvalitet beskriver verkligheten  </vt:lpstr>
      <vt:lpstr>Data av hög kvalitet har dokumenterats väl  </vt:lpstr>
      <vt:lpstr>Data av hög kvalitet kan användas på nytt </vt:lpstr>
      <vt:lpstr>Hur värdefulla är dina data?</vt:lpstr>
      <vt:lpstr> Att dela och  lagra data </vt:lpstr>
      <vt:lpstr>Om skeden i datahanteringen</vt:lpstr>
      <vt:lpstr>Sammanställning av dataset med tanke på fortsatt användning</vt:lpstr>
      <vt:lpstr>Val av lagrings- och publiceringstjänster</vt:lpstr>
      <vt:lpstr>Identifiering av tillförlitliga tjänster</vt:lpstr>
      <vt:lpstr>Publicering av statiska data</vt:lpstr>
      <vt:lpstr>Publicering av variabeldata</vt:lpstr>
      <vt:lpstr>Exempel på hänvisning till material som ändras</vt:lpstr>
      <vt:lpstr>Material med begränsad användning </vt:lpstr>
      <vt:lpstr>Långsiktigt bevarande av data i Finland</vt:lpstr>
      <vt:lpstr>CHECKLISTA: Har du koll på dina datafrågor?</vt:lpstr>
      <vt:lpstr>Författare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Kvalitet och verkningsfullhet i forskningsarbete med hjälp av datahantering</dc:title>
  <dc:creator>Hanna Lahdenperä</dc:creator>
  <cp:lastModifiedBy>Hanna Lahdenperä</cp:lastModifiedBy>
  <cp:revision>24</cp:revision>
  <dcterms:modified xsi:type="dcterms:W3CDTF">2023-06-05T13:28:28Z</dcterms:modified>
</cp:coreProperties>
</file>